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81" r:id="rId4"/>
    <p:sldId id="258" r:id="rId5"/>
    <p:sldId id="259" r:id="rId6"/>
    <p:sldId id="260" r:id="rId7"/>
    <p:sldId id="285" r:id="rId8"/>
    <p:sldId id="283" r:id="rId9"/>
    <p:sldId id="262" r:id="rId10"/>
    <p:sldId id="263" r:id="rId11"/>
    <p:sldId id="264" r:id="rId12"/>
    <p:sldId id="265" r:id="rId13"/>
    <p:sldId id="266" r:id="rId14"/>
    <p:sldId id="267" r:id="rId15"/>
    <p:sldId id="268" r:id="rId16"/>
    <p:sldId id="269" r:id="rId17"/>
    <p:sldId id="270" r:id="rId18"/>
    <p:sldId id="271" r:id="rId19"/>
    <p:sldId id="272" r:id="rId20"/>
    <p:sldId id="278" r:id="rId21"/>
    <p:sldId id="279" r:id="rId22"/>
    <p:sldId id="280" r:id="rId23"/>
    <p:sldId id="282" r:id="rId24"/>
    <p:sldId id="273" r:id="rId25"/>
    <p:sldId id="284" r:id="rId26"/>
  </p:sldIdLst>
  <p:sldSz cx="18288000" cy="10287000"/>
  <p:notesSz cx="6858000" cy="9144000"/>
  <p:embeddedFontLst>
    <p:embeddedFont>
      <p:font typeface="Gill Sans MT 1" panose="020B0802020104020203" charset="0"/>
      <p:regular r:id="rId28"/>
    </p:embeddedFont>
    <p:embeddedFont>
      <p:font typeface="Gill Sans MT 2" panose="020B0604020202020204" charset="0"/>
      <p:regular r:id="rId29"/>
    </p:embeddedFont>
    <p:embeddedFont>
      <p:font typeface="Radley"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73C4B-6B5F-492F-88FC-9B7A1D7249CF}" v="1" dt="2024-08-05T17:35:3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6102" autoAdjust="0"/>
    <p:restoredTop sz="94581" autoAdjust="0"/>
  </p:normalViewPr>
  <p:slideViewPr>
    <p:cSldViewPr>
      <p:cViewPr varScale="1">
        <p:scale>
          <a:sx n="49" d="100"/>
          <a:sy n="49" d="100"/>
        </p:scale>
        <p:origin x="29"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457EE-73BB-4967-93EA-546F43DD3BDA}"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67B23-634D-4D6B-B82E-410260D1C728}" type="slidenum">
              <a:rPr lang="en-US" smtClean="0"/>
              <a:t>‹#›</a:t>
            </a:fld>
            <a:endParaRPr lang="en-US"/>
          </a:p>
        </p:txBody>
      </p:sp>
    </p:spTree>
    <p:extLst>
      <p:ext uri="{BB962C8B-B14F-4D97-AF65-F5344CB8AC3E}">
        <p14:creationId xmlns:p14="http://schemas.microsoft.com/office/powerpoint/2010/main" val="119651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Greetings! I am ________. I </a:t>
            </a:r>
            <a:r>
              <a:rPr lang="en-US" sz="1800" dirty="0">
                <a:latin typeface="Aptos" panose="020B0004020202020204" pitchFamily="34" charset="0"/>
                <a:ea typeface="Times New Roman" panose="02020603050405020304" pitchFamily="18" charset="0"/>
                <a:cs typeface="Aptos" panose="020B0004020202020204" pitchFamily="34" charset="0"/>
              </a:rPr>
              <a:t>am excited to share with you today about the UCC’s Vote for Climate Hope Campaign.</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a:t>
            </a:fld>
            <a:endParaRPr lang="en-US"/>
          </a:p>
        </p:txBody>
      </p:sp>
    </p:spTree>
    <p:extLst>
      <p:ext uri="{BB962C8B-B14F-4D97-AF65-F5344CB8AC3E}">
        <p14:creationId xmlns:p14="http://schemas.microsoft.com/office/powerpoint/2010/main" val="426851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As part of a larger coalition and movement, our vehicle is a national, faith-rooted campaign for Climate Hope. How did we arrive at this campaign?</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some ways, we arrived at this campaign over many years of UCC General Synod resolutions that have emphasized addressing the climate crisis : (1) as a matter of justice—racial justice, economic justice, global justice, and more; (2) as a matter that ultimately requires our federal government to act; and (3) as a matter of utmost urgency to reduce emissions as fast as we possibly can.</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latin typeface="Aptos" panose="020B0004020202020204" pitchFamily="34" charset="0"/>
                <a:ea typeface="Aptos" panose="020B0004020202020204" pitchFamily="34" charset="0"/>
                <a:cs typeface="Aptos" panose="020B0004020202020204" pitchFamily="34" charset="0"/>
              </a:rPr>
              <a:t>L</a:t>
            </a:r>
            <a:r>
              <a:rPr lang="en-US" sz="1800" dirty="0">
                <a:effectLst/>
                <a:latin typeface="Aptos" panose="020B0004020202020204" pitchFamily="34" charset="0"/>
                <a:ea typeface="Aptos" panose="020B0004020202020204" pitchFamily="34" charset="0"/>
                <a:cs typeface="Aptos" panose="020B0004020202020204" pitchFamily="34" charset="0"/>
              </a:rPr>
              <a:t>et’s unpack more of the vision and strategy behind our Climate Hope campaigns…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10</a:t>
            </a:fld>
            <a:endParaRPr lang="en-US"/>
          </a:p>
        </p:txBody>
      </p:sp>
    </p:spTree>
    <p:extLst>
      <p:ext uri="{BB962C8B-B14F-4D97-AF65-F5344CB8AC3E}">
        <p14:creationId xmlns:p14="http://schemas.microsoft.com/office/powerpoint/2010/main" val="341285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Why a national campaign?</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 need solutions that match the scale and the urgency of the crisis faced.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 metaphor that helps think about this is that of a forest fire. If you saw a forest fire approaching your home, you wouldn’t rush outside to fight it with a watering can and garden hose. Sometimes the only way to confront a crisis is to pick up the phone and call upon those who can act with the speed, scope, and scale necessary. In the case of the climate crisis, that’s our federal government, and we need a national movement to make the needed call to action.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For goals that are national in scope, we need organizing that is national in scope.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 much as ever, we need to come together to realize our power as a force within our society. We are uniquely suited to do this…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One of our greatest strengths is that our churches have deep roots in communities throughout our country.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11</a:t>
            </a:fld>
            <a:endParaRPr lang="en-US"/>
          </a:p>
        </p:txBody>
      </p:sp>
    </p:spTree>
    <p:extLst>
      <p:ext uri="{BB962C8B-B14F-4D97-AF65-F5344CB8AC3E}">
        <p14:creationId xmlns:p14="http://schemas.microsoft.com/office/powerpoint/2010/main" val="242417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ea typeface="Aptos" panose="020B0004020202020204" pitchFamily="34" charset="0"/>
                <a:cs typeface="Aptos" panose="020B0004020202020204" pitchFamily="34" charset="0"/>
              </a:rPr>
              <a:t>As faith communities, what do we uniquely offer to the broader movement for climate justice? There are a lot of ways we could answer this, but here are three:</a:t>
            </a:r>
          </a:p>
          <a:p>
            <a:pPr marR="0" lvl="0">
              <a:spcBef>
                <a:spcPts val="0"/>
              </a:spcBef>
              <a:spcAft>
                <a:spcPts val="0"/>
              </a:spcAft>
              <a:buSzPts val="1000"/>
              <a:tabLst>
                <a:tab pos="457200" algn="l"/>
              </a:tabLst>
            </a:pPr>
            <a:r>
              <a:rPr lang="en-US" sz="1800" dirty="0">
                <a:solidFill>
                  <a:srgbClr val="000000"/>
                </a:solidFill>
                <a:effectLst/>
                <a:ea typeface="Times New Roman" panose="02020603050405020304" pitchFamily="18" charset="0"/>
                <a:cs typeface="Aptos" panose="020B0004020202020204" pitchFamily="34" charset="0"/>
              </a:rPr>
              <a:t>First, </a:t>
            </a:r>
            <a:r>
              <a:rPr lang="en-US" sz="1800" dirty="0">
                <a:solidFill>
                  <a:srgbClr val="000000"/>
                </a:solidFill>
                <a:ea typeface="Times New Roman" panose="02020603050405020304" pitchFamily="18" charset="0"/>
                <a:cs typeface="Aptos" panose="020B0004020202020204" pitchFamily="34" charset="0"/>
              </a:rPr>
              <a:t>t</a:t>
            </a:r>
            <a:r>
              <a:rPr lang="en-US" sz="1800" dirty="0">
                <a:solidFill>
                  <a:srgbClr val="000000"/>
                </a:solidFill>
                <a:effectLst/>
                <a:ea typeface="Times New Roman" panose="02020603050405020304" pitchFamily="18" charset="0"/>
                <a:cs typeface="Aptos" panose="020B0004020202020204" pitchFamily="34" charset="0"/>
              </a:rPr>
              <a:t>he climate crisis is a spiritual crisis that faith communities are equipped and able to address. </a:t>
            </a:r>
            <a:endParaRPr lang="en-US" sz="1800" dirty="0">
              <a:effectLst/>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r>
              <a:rPr lang="en-US" sz="1800" dirty="0">
                <a:solidFill>
                  <a:srgbClr val="000000"/>
                </a:solidFill>
                <a:effectLst/>
                <a:ea typeface="Times New Roman" panose="02020603050405020304" pitchFamily="18" charset="0"/>
                <a:cs typeface="Aptos" panose="020B0004020202020204" pitchFamily="34" charset="0"/>
              </a:rPr>
              <a:t>Second, </a:t>
            </a:r>
            <a:r>
              <a:rPr lang="en-US" sz="1800" dirty="0">
                <a:solidFill>
                  <a:srgbClr val="000000"/>
                </a:solidFill>
                <a:ea typeface="Times New Roman" panose="02020603050405020304" pitchFamily="18" charset="0"/>
                <a:cs typeface="Aptos" panose="020B0004020202020204" pitchFamily="34" charset="0"/>
              </a:rPr>
              <a:t>f</a:t>
            </a:r>
            <a:r>
              <a:rPr lang="en-US" sz="1800" dirty="0">
                <a:solidFill>
                  <a:srgbClr val="000000"/>
                </a:solidFill>
                <a:effectLst/>
                <a:ea typeface="Times New Roman" panose="02020603050405020304" pitchFamily="18" charset="0"/>
                <a:cs typeface="Aptos" panose="020B0004020202020204" pitchFamily="34" charset="0"/>
              </a:rPr>
              <a:t>aith communities effectively tap into what fundamentally motivates people to act: love. </a:t>
            </a:r>
            <a:endParaRPr lang="en-US" sz="1800" dirty="0">
              <a:effectLst/>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r>
              <a:rPr lang="en-US" sz="1800" dirty="0">
                <a:solidFill>
                  <a:srgbClr val="000000"/>
                </a:solidFill>
                <a:effectLst/>
                <a:ea typeface="Times New Roman" panose="02020603050405020304" pitchFamily="18" charset="0"/>
                <a:cs typeface="Aptos" panose="020B0004020202020204" pitchFamily="34" charset="0"/>
              </a:rPr>
              <a:t>Third, </a:t>
            </a:r>
            <a:r>
              <a:rPr lang="en-US" sz="1800" dirty="0">
                <a:solidFill>
                  <a:srgbClr val="000000"/>
                </a:solidFill>
                <a:ea typeface="Times New Roman" panose="02020603050405020304" pitchFamily="18" charset="0"/>
                <a:cs typeface="Aptos" panose="020B0004020202020204" pitchFamily="34" charset="0"/>
              </a:rPr>
              <a:t>f</a:t>
            </a:r>
            <a:r>
              <a:rPr lang="en-US" sz="1800" dirty="0">
                <a:solidFill>
                  <a:srgbClr val="000000"/>
                </a:solidFill>
                <a:effectLst/>
                <a:ea typeface="Times New Roman" panose="02020603050405020304" pitchFamily="18" charset="0"/>
                <a:cs typeface="Aptos" panose="020B0004020202020204" pitchFamily="34" charset="0"/>
              </a:rPr>
              <a:t>aith communities provide the mutual support and care needed to sustain people in taking action.</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 short, faith communities are in many ways made to meet this moment. We just need the right vision…</a:t>
            </a:r>
            <a:endParaRPr lang="en-US" sz="1800" dirty="0">
              <a:effectLst/>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12</a:t>
            </a:fld>
            <a:endParaRPr lang="en-US"/>
          </a:p>
        </p:txBody>
      </p:sp>
    </p:spTree>
    <p:extLst>
      <p:ext uri="{BB962C8B-B14F-4D97-AF65-F5344CB8AC3E}">
        <p14:creationId xmlns:p14="http://schemas.microsoft.com/office/powerpoint/2010/main" val="2683290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For a strong and compelling vision, we need to see how our power to make a difference can multiply and expand.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13</a:t>
            </a:fld>
            <a:endParaRPr lang="en-US"/>
          </a:p>
        </p:txBody>
      </p:sp>
    </p:spTree>
    <p:extLst>
      <p:ext uri="{BB962C8B-B14F-4D97-AF65-F5344CB8AC3E}">
        <p14:creationId xmlns:p14="http://schemas.microsoft.com/office/powerpoint/2010/main" val="43569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Our strategy is to engage in catalytic person-to-person movement building. Today, we talk about videos and social media posts going viral. Often social media can be an echo chamber where like-minded people are talking to like-minded people. To build a movement, one needs more than this. People often join a movement not because they see or hear something on their iPhone, but because someone they know invited them to join. Our goal is to make these person-to-person invitations viral in communities across the country.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14</a:t>
            </a:fld>
            <a:endParaRPr lang="en-US"/>
          </a:p>
        </p:txBody>
      </p:sp>
    </p:spTree>
    <p:extLst>
      <p:ext uri="{BB962C8B-B14F-4D97-AF65-F5344CB8AC3E}">
        <p14:creationId xmlns:p14="http://schemas.microsoft.com/office/powerpoint/2010/main" val="386600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Through a virtuous cycle of invitation, we personally invite community members to join a growing movement and for them to in turn invite others to join.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To provide people with a way to do just this, we use cards that serve as a conversation starter and a call to action. Last year, we used cards to collect written comments to deliver to the EPA. This year we surveyed the local church leaders who led last year’s effort, and we learned that along with advocating for policies that address environmental racism, they wanted to elect climate justice champions to office. We can’t pass the policies we want to see unless we have elected officials who are willing to pass them, or at least, elected officials who might be persuaded into supporting such legislation.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Let’s take a look at this year’s Climate Hope Voter Pledge Card…</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15</a:t>
            </a:fld>
            <a:endParaRPr lang="en-US"/>
          </a:p>
        </p:txBody>
      </p:sp>
    </p:spTree>
    <p:extLst>
      <p:ext uri="{BB962C8B-B14F-4D97-AF65-F5344CB8AC3E}">
        <p14:creationId xmlns:p14="http://schemas.microsoft.com/office/powerpoint/2010/main" val="56303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 the front, you will see the winning artwork from 12-year-old Charlotte who lives just outside of Philadelphia. To tap into what motivates people to act, you will see it says, “I pledge to vote as an act of hope for present and future generations.”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16</a:t>
            </a:fld>
            <a:endParaRPr lang="en-US"/>
          </a:p>
        </p:txBody>
      </p:sp>
    </p:spTree>
    <p:extLst>
      <p:ext uri="{BB962C8B-B14F-4D97-AF65-F5344CB8AC3E}">
        <p14:creationId xmlns:p14="http://schemas.microsoft.com/office/powerpoint/2010/main" val="30664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 the back of the card, we give an indication of our values. In a sense, voting is a way in which we can act upon our love of neighbor. By voting our values, we are making a sacred commitment to a more just and equitable world for people of all ages, races, and walks of life.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We know from similar campaigns conducted by others that people are more likely to vote (1) if it is connected to a cause they care about, (2) if they make a promise to someone else to vote, and (3) if they get a reminder to vote near the time of the election. We are covering all of these things with the Climate Hope Voter Pledge.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We know people have a fear of email spam, so we promise to only send two emails to those who pledge: a confirmation email and a reminder email near the time of the election.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Those who take the pledge also have a chance to win a Climate Hope Tumbler. The cup you see on this card.</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17</a:t>
            </a:fld>
            <a:endParaRPr lang="en-US"/>
          </a:p>
        </p:txBody>
      </p:sp>
    </p:spTree>
    <p:extLst>
      <p:ext uri="{BB962C8B-B14F-4D97-AF65-F5344CB8AC3E}">
        <p14:creationId xmlns:p14="http://schemas.microsoft.com/office/powerpoint/2010/main" val="400499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In 2024, our goal is to invite as many people as possible to take the Climate Hope Voter Pledge and to become an ambassador themselves by asking their family and friends to take the pledge as well.</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18</a:t>
            </a:fld>
            <a:endParaRPr lang="en-US"/>
          </a:p>
        </p:txBody>
      </p:sp>
    </p:spTree>
    <p:extLst>
      <p:ext uri="{BB962C8B-B14F-4D97-AF65-F5344CB8AC3E}">
        <p14:creationId xmlns:p14="http://schemas.microsoft.com/office/powerpoint/2010/main" val="241998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There are four ways you can join our effort: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Clr>
                <a:srgbClr val="000000"/>
              </a:buClr>
              <a:buFont typeface="+mj-lt"/>
              <a:buAutoNum type="arabicParenR"/>
            </a:pPr>
            <a:r>
              <a:rPr lang="en-US" sz="1800" dirty="0">
                <a:effectLst/>
                <a:latin typeface="Aptos" panose="020B0004020202020204" pitchFamily="34" charset="0"/>
                <a:ea typeface="Aptos" panose="020B0004020202020204" pitchFamily="34" charset="0"/>
                <a:cs typeface="Aptos" panose="020B0004020202020204" pitchFamily="34" charset="0"/>
              </a:rPr>
              <a:t>Become a Climate Hope Catalyst</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Share the Climate Hope Voter Pledge with as many people as possible. The card has a QR code on it, so you can have an unlimited number of family, friends, and people in the community scan it, and thereby take the pledge on their smart phone.</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19</a:t>
            </a:fld>
            <a:endParaRPr lang="en-US"/>
          </a:p>
        </p:txBody>
      </p:sp>
    </p:spTree>
    <p:extLst>
      <p:ext uri="{BB962C8B-B14F-4D97-AF65-F5344CB8AC3E}">
        <p14:creationId xmlns:p14="http://schemas.microsoft.com/office/powerpoint/2010/main" val="112120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Times New Roman" panose="02020603050405020304" pitchFamily="18" charset="0"/>
                <a:cs typeface="Aptos" panose="020B0004020202020204" pitchFamily="34" charset="0"/>
              </a:rPr>
              <a:t>Before I tell you about the vision </a:t>
            </a:r>
            <a:r>
              <a:rPr lang="en-US" sz="1800" dirty="0">
                <a:latin typeface="Aptos" panose="020B0004020202020204" pitchFamily="34" charset="0"/>
                <a:ea typeface="Times New Roman" panose="02020603050405020304" pitchFamily="18" charset="0"/>
                <a:cs typeface="Aptos" panose="020B0004020202020204" pitchFamily="34" charset="0"/>
              </a:rPr>
              <a:t>for this year’s campaign</a:t>
            </a:r>
            <a:r>
              <a:rPr lang="en-US" sz="1800" dirty="0">
                <a:effectLst/>
                <a:latin typeface="Aptos" panose="020B0004020202020204" pitchFamily="34" charset="0"/>
                <a:ea typeface="Times New Roman" panose="02020603050405020304" pitchFamily="18" charset="0"/>
                <a:cs typeface="Aptos" panose="020B0004020202020204" pitchFamily="34" charset="0"/>
              </a:rPr>
              <a:t>, I want to begin by</a:t>
            </a:r>
            <a:r>
              <a:rPr lang="en-US" sz="1800" dirty="0">
                <a:latin typeface="Aptos" panose="020B0004020202020204" pitchFamily="34" charset="0"/>
                <a:ea typeface="Times New Roman" panose="02020603050405020304" pitchFamily="18" charset="0"/>
                <a:cs typeface="Aptos" panose="020B0004020202020204" pitchFamily="34" charset="0"/>
              </a:rPr>
              <a:t> telling </a:t>
            </a:r>
            <a:r>
              <a:rPr lang="en-US" sz="1800" dirty="0">
                <a:effectLst/>
                <a:latin typeface="Aptos" panose="020B0004020202020204" pitchFamily="34" charset="0"/>
                <a:ea typeface="Times New Roman" panose="02020603050405020304" pitchFamily="18" charset="0"/>
                <a:cs typeface="Aptos" panose="020B0004020202020204" pitchFamily="34" charset="0"/>
              </a:rPr>
              <a:t>you the story that led to this picture. It is the story of the UCC’s first Climate Hope Campaign. It took place last year.</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Through the 2023 Climate Hope Cards campaign, churches across the country collected over 8,000 postcards that were delivered in-person to the Environmental Protection Agency headquarters in Washington, D.C. This campaign </a:t>
            </a:r>
            <a:r>
              <a:rPr lang="en-US" sz="1800" dirty="0">
                <a:latin typeface="Aptos" panose="020B0004020202020204" pitchFamily="34" charset="0"/>
                <a:ea typeface="Aptos" panose="020B0004020202020204" pitchFamily="34" charset="0"/>
                <a:cs typeface="Aptos" panose="020B0004020202020204" pitchFamily="34" charset="0"/>
              </a:rPr>
              <a:t>aimed</a:t>
            </a:r>
            <a:r>
              <a:rPr lang="en-US" sz="1800" dirty="0">
                <a:effectLst/>
                <a:latin typeface="Aptos" panose="020B0004020202020204" pitchFamily="34" charset="0"/>
                <a:ea typeface="Aptos" panose="020B0004020202020204" pitchFamily="34" charset="0"/>
                <a:cs typeface="Aptos" panose="020B0004020202020204" pitchFamily="34" charset="0"/>
              </a:rPr>
              <a:t> to save thousands of lives, address societal inequities, and get our nation on track to meet the climate goal of a carbon free electrical grid by 2035. </a:t>
            </a:r>
            <a:r>
              <a:rPr lang="en-US" sz="1800" dirty="0">
                <a:latin typeface="Aptos" panose="020B0004020202020204" pitchFamily="34" charset="0"/>
                <a:ea typeface="Aptos" panose="020B0004020202020204" pitchFamily="34" charset="0"/>
                <a:cs typeface="Aptos" panose="020B0004020202020204" pitchFamily="34" charset="0"/>
              </a:rPr>
              <a:t>We joined with other organizations to call upon the EPA to strengthen a series of rules and thereby enable this happen. </a:t>
            </a:r>
          </a:p>
          <a:p>
            <a:pPr marL="0" marR="0">
              <a:spcBef>
                <a:spcPts val="0"/>
              </a:spcBef>
              <a:spcAft>
                <a:spcPts val="0"/>
              </a:spcAft>
            </a:pPr>
            <a:endParaRPr lang="en-US" sz="1800"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this photo, you see 16-year-old Mallory Hope Luca who led our UCC delegation. Mallory was the winner of our art contest for children and youth last year.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 am proud to say that </a:t>
            </a:r>
            <a:r>
              <a:rPr lang="en-US" sz="1800" dirty="0">
                <a:latin typeface="Aptos" panose="020B0004020202020204" pitchFamily="34" charset="0"/>
                <a:ea typeface="Aptos" panose="020B0004020202020204" pitchFamily="34" charset="0"/>
                <a:cs typeface="Aptos" panose="020B0004020202020204" pitchFamily="34" charset="0"/>
              </a:rPr>
              <a:t>with youth leadership and strong participation from congregations across the country the UCC made an important and unique contribution to a larger coalition </a:t>
            </a:r>
            <a:r>
              <a:rPr lang="en-US" sz="1800" dirty="0">
                <a:effectLst/>
                <a:latin typeface="Aptos" panose="020B0004020202020204" pitchFamily="34" charset="0"/>
                <a:ea typeface="Aptos" panose="020B0004020202020204" pitchFamily="34" charset="0"/>
                <a:cs typeface="Aptos" panose="020B0004020202020204" pitchFamily="34" charset="0"/>
              </a:rPr>
              <a:t>effort that was successful!</a:t>
            </a:r>
          </a:p>
        </p:txBody>
      </p:sp>
      <p:sp>
        <p:nvSpPr>
          <p:cNvPr id="4" name="Slide Number Placeholder 3"/>
          <p:cNvSpPr>
            <a:spLocks noGrp="1"/>
          </p:cNvSpPr>
          <p:nvPr>
            <p:ph type="sldNum" sz="quarter" idx="5"/>
          </p:nvPr>
        </p:nvSpPr>
        <p:spPr/>
        <p:txBody>
          <a:bodyPr/>
          <a:lstStyle/>
          <a:p>
            <a:fld id="{19367B23-634D-4D6B-B82E-410260D1C728}" type="slidenum">
              <a:rPr lang="en-US" smtClean="0"/>
              <a:t>2</a:t>
            </a:fld>
            <a:endParaRPr lang="en-US"/>
          </a:p>
        </p:txBody>
      </p:sp>
    </p:spTree>
    <p:extLst>
      <p:ext uri="{BB962C8B-B14F-4D97-AF65-F5344CB8AC3E}">
        <p14:creationId xmlns:p14="http://schemas.microsoft.com/office/powerpoint/2010/main" val="3585096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dirty="0">
                <a:latin typeface="Aptos" panose="020B0004020202020204" pitchFamily="34" charset="0"/>
                <a:ea typeface="Aptos" panose="020B0004020202020204" pitchFamily="34" charset="0"/>
                <a:cs typeface="Aptos" panose="020B0004020202020204" pitchFamily="34" charset="0"/>
              </a:rPr>
              <a:t>#2 </a:t>
            </a:r>
            <a:r>
              <a:rPr lang="en-US" sz="1800" dirty="0">
                <a:effectLst/>
                <a:latin typeface="Aptos" panose="020B0004020202020204" pitchFamily="34" charset="0"/>
                <a:ea typeface="Aptos" panose="020B0004020202020204" pitchFamily="34" charset="0"/>
                <a:cs typeface="Aptos" panose="020B0004020202020204" pitchFamily="34" charset="0"/>
              </a:rPr>
              <a:t>Become a Climate Hope Team Leader</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Gather members of your church to work together as catalysts in your community.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20</a:t>
            </a:fld>
            <a:endParaRPr lang="en-US"/>
          </a:p>
        </p:txBody>
      </p:sp>
    </p:spTree>
    <p:extLst>
      <p:ext uri="{BB962C8B-B14F-4D97-AF65-F5344CB8AC3E}">
        <p14:creationId xmlns:p14="http://schemas.microsoft.com/office/powerpoint/2010/main" val="3849942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R="0" lvl="0">
              <a:spcBef>
                <a:spcPts val="0"/>
              </a:spcBef>
              <a:spcAft>
                <a:spcPts val="0"/>
              </a:spcAft>
              <a:buClr>
                <a:srgbClr val="000000"/>
              </a:buClr>
            </a:pPr>
            <a:r>
              <a:rPr lang="en-US" sz="1800" dirty="0">
                <a:effectLst/>
                <a:latin typeface="Aptos" panose="020B0004020202020204" pitchFamily="34" charset="0"/>
                <a:ea typeface="Aptos" panose="020B0004020202020204" pitchFamily="34" charset="0"/>
                <a:cs typeface="Aptos" panose="020B0004020202020204" pitchFamily="34" charset="0"/>
              </a:rPr>
              <a:t>#3 Become a Climate Hope Regional Organizer</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Organize churches throughout the state or region to form hope spreading teams. We need people who will continue to organize other churches to take action.</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21</a:t>
            </a:fld>
            <a:endParaRPr lang="en-US"/>
          </a:p>
        </p:txBody>
      </p:sp>
    </p:spTree>
    <p:extLst>
      <p:ext uri="{BB962C8B-B14F-4D97-AF65-F5344CB8AC3E}">
        <p14:creationId xmlns:p14="http://schemas.microsoft.com/office/powerpoint/2010/main" val="3623504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US" sz="1800" dirty="0">
                <a:effectLst/>
                <a:latin typeface="Aptos" panose="020B0004020202020204" pitchFamily="34" charset="0"/>
                <a:ea typeface="Aptos" panose="020B0004020202020204" pitchFamily="34" charset="0"/>
                <a:cs typeface="Aptos" panose="020B0004020202020204" pitchFamily="34" charset="0"/>
              </a:rPr>
              <a:t>#4 Become a Climate Hope Angel</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Support the UCC’s Climate Hope Campaigns financially. For donations of $100 or more, we will send you a free Climate Hope Mug featuring Charlotte’s artwork.</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22</a:t>
            </a:fld>
            <a:endParaRPr lang="en-US"/>
          </a:p>
        </p:txBody>
      </p:sp>
    </p:spTree>
    <p:extLst>
      <p:ext uri="{BB962C8B-B14F-4D97-AF65-F5344CB8AC3E}">
        <p14:creationId xmlns:p14="http://schemas.microsoft.com/office/powerpoint/2010/main" val="724148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US" sz="1800" dirty="0">
                <a:effectLst/>
                <a:latin typeface="Aptos" panose="020B0004020202020204" pitchFamily="34" charset="0"/>
                <a:ea typeface="Aptos" panose="020B0004020202020204" pitchFamily="34" charset="0"/>
                <a:cs typeface="Aptos" panose="020B0004020202020204" pitchFamily="34" charset="0"/>
              </a:rPr>
              <a:t>#4 Become a Climate Hope Angel</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Support the UCC’s Climate Hope Campaigns financially. For donations of $100 or more, we will send you a free Climate Hope Mug featuring Charlotte’s artwork.</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23</a:t>
            </a:fld>
            <a:endParaRPr lang="en-US"/>
          </a:p>
        </p:txBody>
      </p:sp>
    </p:spTree>
    <p:extLst>
      <p:ext uri="{BB962C8B-B14F-4D97-AF65-F5344CB8AC3E}">
        <p14:creationId xmlns:p14="http://schemas.microsoft.com/office/powerpoint/2010/main" val="28080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As I close, I want to leave you with a quote from a UCC climate scholar and activist named David Orr. He once said, “Hope is a verb with its sleeves rolled up.”</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Together, we can generate hope this </a:t>
            </a:r>
            <a:r>
              <a:rPr lang="en-US" sz="1800" dirty="0">
                <a:latin typeface="Aptos" panose="020B0004020202020204" pitchFamily="34" charset="0"/>
                <a:ea typeface="Aptos" panose="020B0004020202020204" pitchFamily="34" charset="0"/>
                <a:cs typeface="Aptos" panose="020B0004020202020204" pitchFamily="34" charset="0"/>
              </a:rPr>
              <a:t>fall</a:t>
            </a:r>
            <a:r>
              <a:rPr lang="en-US" sz="1800" dirty="0">
                <a:effectLst/>
                <a:latin typeface="Aptos" panose="020B0004020202020204" pitchFamily="34" charset="0"/>
                <a:ea typeface="Aptos" panose="020B0004020202020204" pitchFamily="34" charset="0"/>
                <a:cs typeface="Aptos" panose="020B0004020202020204" pitchFamily="34" charset="0"/>
              </a:rPr>
              <a:t> by taking action and by inviting others to take action with us. </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24</a:t>
            </a:fld>
            <a:endParaRPr lang="en-US"/>
          </a:p>
        </p:txBody>
      </p:sp>
    </p:spTree>
    <p:extLst>
      <p:ext uri="{BB962C8B-B14F-4D97-AF65-F5344CB8AC3E}">
        <p14:creationId xmlns:p14="http://schemas.microsoft.com/office/powerpoint/2010/main" val="1796261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 would be glad to hear any questions you might have.</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25</a:t>
            </a:fld>
            <a:endParaRPr lang="en-US"/>
          </a:p>
        </p:txBody>
      </p:sp>
    </p:spTree>
    <p:extLst>
      <p:ext uri="{BB962C8B-B14F-4D97-AF65-F5344CB8AC3E}">
        <p14:creationId xmlns:p14="http://schemas.microsoft.com/office/powerpoint/2010/main" val="151601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The EPA </a:t>
            </a:r>
            <a:r>
              <a:rPr lang="en-US" dirty="0">
                <a:latin typeface="Aptos" panose="020B0004020202020204" pitchFamily="34" charset="0"/>
                <a:ea typeface="Aptos" panose="020B0004020202020204" pitchFamily="34" charset="0"/>
                <a:cs typeface="Aptos" panose="020B0004020202020204" pitchFamily="34" charset="0"/>
              </a:rPr>
              <a:t>earned high marks for its revision of rules. </a:t>
            </a:r>
            <a:r>
              <a:rPr lang="en-US" sz="1200" dirty="0">
                <a:effectLst/>
                <a:latin typeface="Aptos" panose="020B0004020202020204" pitchFamily="34" charset="0"/>
                <a:ea typeface="Aptos" panose="020B0004020202020204" pitchFamily="34" charset="0"/>
                <a:cs typeface="Aptos" panose="020B0004020202020204" pitchFamily="34" charset="0"/>
              </a:rPr>
              <a:t>This campaign was our first lived lesson of Spirit-fueled, people power and what it can accomplish. For us, this </a:t>
            </a:r>
            <a:r>
              <a:rPr lang="en-US" dirty="0">
                <a:latin typeface="Aptos" panose="020B0004020202020204" pitchFamily="34" charset="0"/>
                <a:ea typeface="Aptos" panose="020B0004020202020204" pitchFamily="34" charset="0"/>
                <a:cs typeface="Aptos" panose="020B0004020202020204" pitchFamily="34" charset="0"/>
              </a:rPr>
              <a:t>was</a:t>
            </a:r>
            <a:r>
              <a:rPr lang="en-US" sz="1200" dirty="0">
                <a:effectLst/>
                <a:latin typeface="Aptos" panose="020B0004020202020204" pitchFamily="34" charset="0"/>
                <a:ea typeface="Aptos" panose="020B0004020202020204" pitchFamily="34" charset="0"/>
                <a:cs typeface="Aptos" panose="020B0004020202020204" pitchFamily="34" charset="0"/>
              </a:rPr>
              <a:t> just the beginning…</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3</a:t>
            </a:fld>
            <a:endParaRPr lang="en-US"/>
          </a:p>
        </p:txBody>
      </p:sp>
    </p:spTree>
    <p:extLst>
      <p:ext uri="{BB962C8B-B14F-4D97-AF65-F5344CB8AC3E}">
        <p14:creationId xmlns:p14="http://schemas.microsoft.com/office/powerpoint/2010/main" val="203017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All of you have probably heard the famous verse of scripture from Psalm 29, verse 18: “Where there is no vision, the people perish.” Have you ever thought about what it means when there is a vision? When people have a vision, they flourish.</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The Climate Hope Campaign has a vision and a strategy for addressing the crisis before us. Let’s explore what this entails.</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4</a:t>
            </a:fld>
            <a:endParaRPr lang="en-US"/>
          </a:p>
        </p:txBody>
      </p:sp>
    </p:spTree>
    <p:extLst>
      <p:ext uri="{BB962C8B-B14F-4D97-AF65-F5344CB8AC3E}">
        <p14:creationId xmlns:p14="http://schemas.microsoft.com/office/powerpoint/2010/main" val="217899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What do we need for a strong and compelling vision? What’s going to motivate and drive us to effective action?</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5</a:t>
            </a:fld>
            <a:endParaRPr lang="en-US"/>
          </a:p>
        </p:txBody>
      </p:sp>
    </p:spTree>
    <p:extLst>
      <p:ext uri="{BB962C8B-B14F-4D97-AF65-F5344CB8AC3E}">
        <p14:creationId xmlns:p14="http://schemas.microsoft.com/office/powerpoint/2010/main" val="407520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Like last year</a:t>
            </a:r>
            <a:r>
              <a:rPr lang="en-US" sz="1800" dirty="0">
                <a:latin typeface="Aptos" panose="020B0004020202020204" pitchFamily="34" charset="0"/>
                <a:ea typeface="Aptos" panose="020B0004020202020204" pitchFamily="34" charset="0"/>
                <a:cs typeface="Aptos" panose="020B0004020202020204" pitchFamily="34" charset="0"/>
              </a:rPr>
              <a:t>, w</a:t>
            </a:r>
            <a:r>
              <a:rPr lang="en-US" sz="1800" dirty="0">
                <a:effectLst/>
                <a:latin typeface="Aptos" panose="020B0004020202020204" pitchFamily="34" charset="0"/>
                <a:ea typeface="Aptos" panose="020B0004020202020204" pitchFamily="34" charset="0"/>
                <a:cs typeface="Aptos" panose="020B0004020202020204" pitchFamily="34" charset="0"/>
              </a:rPr>
              <a:t>e did an art contest again this year. Who doesn’t love the artwork of children? But we didn’t do this contest simply for the sake of seeing lots of cuteness from five-year-olds and amazing talent from 16-year-olds. We know that the number one reason people of faith get involved to address the climate crisis is because they care about their kids and grandkids. They care about the world their children are inheriting. Moreover, our children and youth have some powerful messages to convey through their art. Let’s take a look at this year’s art from our finalists…</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6</a:t>
            </a:fld>
            <a:endParaRPr lang="en-US"/>
          </a:p>
        </p:txBody>
      </p:sp>
    </p:spTree>
    <p:extLst>
      <p:ext uri="{BB962C8B-B14F-4D97-AF65-F5344CB8AC3E}">
        <p14:creationId xmlns:p14="http://schemas.microsoft.com/office/powerpoint/2010/main" val="189386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367B23-634D-4D6B-B82E-410260D1C728}" type="slidenum">
              <a:rPr lang="en-US" smtClean="0"/>
              <a:t>7</a:t>
            </a:fld>
            <a:endParaRPr lang="en-US"/>
          </a:p>
        </p:txBody>
      </p:sp>
    </p:spTree>
    <p:extLst>
      <p:ext uri="{BB962C8B-B14F-4D97-AF65-F5344CB8AC3E}">
        <p14:creationId xmlns:p14="http://schemas.microsoft.com/office/powerpoint/2010/main" val="103743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As we watch this video of 75 works of art, reflect upon what our children and youth are telling us. What messages are they sending to us? What purpose are they calling upon us to take on?</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[Watch video]</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After watching this video, what are your reflections? </a:t>
            </a:r>
            <a:r>
              <a:rPr lang="en-US" sz="1200" dirty="0">
                <a:latin typeface="Aptos" panose="020B0004020202020204" pitchFamily="34" charset="0"/>
                <a:ea typeface="Aptos" panose="020B0004020202020204" pitchFamily="34" charset="0"/>
                <a:cs typeface="Aptos" panose="020B0004020202020204" pitchFamily="34" charset="0"/>
              </a:rPr>
              <a:t>W</a:t>
            </a:r>
            <a:r>
              <a:rPr lang="en-US" sz="1200" dirty="0">
                <a:effectLst/>
                <a:latin typeface="Aptos" panose="020B0004020202020204" pitchFamily="34" charset="0"/>
                <a:ea typeface="Aptos" panose="020B0004020202020204" pitchFamily="34" charset="0"/>
                <a:cs typeface="Aptos" panose="020B0004020202020204" pitchFamily="34" charset="0"/>
              </a:rPr>
              <a:t>hat purpose is driving you?  </a:t>
            </a:r>
            <a:endParaRPr lang="en-US" dirty="0"/>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8</a:t>
            </a:fld>
            <a:endParaRPr lang="en-US"/>
          </a:p>
        </p:txBody>
      </p:sp>
    </p:spTree>
    <p:extLst>
      <p:ext uri="{BB962C8B-B14F-4D97-AF65-F5344CB8AC3E}">
        <p14:creationId xmlns:p14="http://schemas.microsoft.com/office/powerpoint/2010/main" val="390583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Aptos" panose="020B0004020202020204" pitchFamily="34" charset="0"/>
              </a:rPr>
              <a:t>Now, a strong and compelling vision is going to require more than a strong and compelling sense of purpose, we are also going to need a vehicle that can get us to our destination.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 lot of enormous political and economic forces got us to where we are today, and it is going to take a lot of people power to get us to a better place. This people power can be described as a movement. A political scientist at Harvard University named Erica Chenoweth once did a study that found that movements which engage 3.5% of a population have never failed to bring about change. The UCC can’t be 3.5% of the population by itself, but we can be a powerful force as part of a larger movement that gets us there.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latin typeface="Aptos" panose="020B0004020202020204" pitchFamily="34" charset="0"/>
                <a:ea typeface="Aptos" panose="020B0004020202020204" pitchFamily="34" charset="0"/>
                <a:cs typeface="Aptos" panose="020B0004020202020204" pitchFamily="34" charset="0"/>
              </a:rPr>
              <a:t>O</a:t>
            </a:r>
            <a:r>
              <a:rPr lang="en-US" sz="1800" dirty="0">
                <a:effectLst/>
                <a:latin typeface="Aptos" panose="020B0004020202020204" pitchFamily="34" charset="0"/>
                <a:ea typeface="Aptos" panose="020B0004020202020204" pitchFamily="34" charset="0"/>
                <a:cs typeface="Aptos" panose="020B0004020202020204" pitchFamily="34" charset="0"/>
              </a:rPr>
              <a:t>ne can think of a movement as a large orchestra or band. Our goal is to play the best instrument available to us with all our heart and soul, so that we can contribute in the best possible way to </a:t>
            </a:r>
            <a:r>
              <a:rPr lang="en-US" sz="1800" dirty="0">
                <a:latin typeface="Aptos" panose="020B0004020202020204" pitchFamily="34" charset="0"/>
                <a:ea typeface="Aptos" panose="020B0004020202020204" pitchFamily="34" charset="0"/>
                <a:cs typeface="Aptos" panose="020B0004020202020204" pitchFamily="34" charset="0"/>
              </a:rPr>
              <a:t>the larger orchestra as we give voice to a</a:t>
            </a:r>
            <a:r>
              <a:rPr lang="en-US" sz="1800" dirty="0">
                <a:effectLst/>
                <a:latin typeface="Aptos" panose="020B0004020202020204" pitchFamily="34" charset="0"/>
                <a:ea typeface="Aptos" panose="020B0004020202020204" pitchFamily="34" charset="0"/>
                <a:cs typeface="Aptos" panose="020B0004020202020204" pitchFamily="34" charset="0"/>
              </a:rPr>
              <a:t> beautiful song.</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9</a:t>
            </a:fld>
            <a:endParaRPr lang="en-US"/>
          </a:p>
        </p:txBody>
      </p:sp>
    </p:spTree>
    <p:extLst>
      <p:ext uri="{BB962C8B-B14F-4D97-AF65-F5344CB8AC3E}">
        <p14:creationId xmlns:p14="http://schemas.microsoft.com/office/powerpoint/2010/main" val="412801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png"/><Relationship Id="rId7"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jlzVaAn3uoQ?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2727" b="-5050"/>
            </a:stretch>
          </a:blipFill>
        </p:spPr>
        <p:txBody>
          <a:bodyPr/>
          <a:lstStyle/>
          <a:p>
            <a:endParaRPr lang="en-US" dirty="0"/>
          </a:p>
        </p:txBody>
      </p:sp>
      <p:sp>
        <p:nvSpPr>
          <p:cNvPr id="3" name="TextBox 3"/>
          <p:cNvSpPr txBox="1"/>
          <p:nvPr/>
        </p:nvSpPr>
        <p:spPr>
          <a:xfrm>
            <a:off x="1711603" y="1762707"/>
            <a:ext cx="10756860" cy="3118044"/>
          </a:xfrm>
          <a:prstGeom prst="rect">
            <a:avLst/>
          </a:prstGeom>
        </p:spPr>
        <p:txBody>
          <a:bodyPr lIns="0" tIns="0" rIns="0" bIns="0" rtlCol="0" anchor="t">
            <a:spAutoFit/>
          </a:bodyPr>
          <a:lstStyle/>
          <a:p>
            <a:pPr marL="0" lvl="0" indent="0" algn="l">
              <a:lnSpc>
                <a:spcPts val="12238"/>
              </a:lnSpc>
            </a:pPr>
            <a:r>
              <a:rPr lang="en-US" sz="10198">
                <a:solidFill>
                  <a:srgbClr val="000000"/>
                </a:solidFill>
                <a:latin typeface="Gill Sans MT 1"/>
              </a:rPr>
              <a:t>A VISION FOR</a:t>
            </a:r>
          </a:p>
          <a:p>
            <a:pPr marL="0" lvl="0" indent="0" algn="l">
              <a:lnSpc>
                <a:spcPts val="12238"/>
              </a:lnSpc>
            </a:pPr>
            <a:r>
              <a:rPr lang="en-US" sz="10198">
                <a:solidFill>
                  <a:srgbClr val="000000"/>
                </a:solidFill>
                <a:latin typeface="Gill Sans MT 1"/>
              </a:rPr>
              <a:t>CLIMATE HOPE</a:t>
            </a:r>
          </a:p>
        </p:txBody>
      </p:sp>
      <p:sp>
        <p:nvSpPr>
          <p:cNvPr id="4" name="TextBox 4"/>
          <p:cNvSpPr txBox="1"/>
          <p:nvPr/>
        </p:nvSpPr>
        <p:spPr>
          <a:xfrm>
            <a:off x="1711603" y="7145077"/>
            <a:ext cx="13420938" cy="1455421"/>
          </a:xfrm>
          <a:prstGeom prst="rect">
            <a:avLst/>
          </a:prstGeom>
        </p:spPr>
        <p:txBody>
          <a:bodyPr lIns="0" tIns="0" rIns="0" bIns="0" rtlCol="0" anchor="t">
            <a:spAutoFit/>
          </a:bodyPr>
          <a:lstStyle/>
          <a:p>
            <a:pPr algn="l">
              <a:lnSpc>
                <a:spcPts val="5879"/>
              </a:lnSpc>
            </a:pPr>
            <a:r>
              <a:rPr lang="en-US" sz="4199">
                <a:solidFill>
                  <a:srgbClr val="000000"/>
                </a:solidFill>
                <a:latin typeface="Radley"/>
              </a:rPr>
              <a:t>Catalyzing Change </a:t>
            </a:r>
          </a:p>
          <a:p>
            <a:pPr marL="0" lvl="0" indent="0" algn="l">
              <a:lnSpc>
                <a:spcPts val="5879"/>
              </a:lnSpc>
              <a:spcBef>
                <a:spcPct val="0"/>
              </a:spcBef>
            </a:pPr>
            <a:r>
              <a:rPr lang="en-US" sz="4199">
                <a:solidFill>
                  <a:srgbClr val="000000"/>
                </a:solidFill>
                <a:latin typeface="Radley"/>
              </a:rPr>
              <a:t>through Person-to-Person Movement Building</a:t>
            </a:r>
          </a:p>
        </p:txBody>
      </p:sp>
    </p:spTree>
  </p:cSld>
  <p:clrMapOvr>
    <a:masterClrMapping/>
  </p:clrMapOvr>
  <mc:AlternateContent xmlns:mc="http://schemas.openxmlformats.org/markup-compatibility/2006" xmlns:p14="http://schemas.microsoft.com/office/powerpoint/2010/main">
    <mc:Choice Requires="p14">
      <p:transition spd="slow" p14:dur="2000" advTm="18782"/>
    </mc:Choice>
    <mc:Fallback xmlns="">
      <p:transition spd="slow" advTm="187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290276" y="2611253"/>
            <a:ext cx="17723757" cy="3261792"/>
          </a:xfrm>
          <a:prstGeom prst="rect">
            <a:avLst/>
          </a:prstGeom>
        </p:spPr>
        <p:txBody>
          <a:bodyPr lIns="0" tIns="0" rIns="0" bIns="0" rtlCol="0" anchor="t">
            <a:spAutoFit/>
          </a:bodyPr>
          <a:lstStyle/>
          <a:p>
            <a:pPr algn="ctr">
              <a:lnSpc>
                <a:spcPts val="8683"/>
              </a:lnSpc>
            </a:pPr>
            <a:r>
              <a:rPr lang="en-US" sz="6202">
                <a:solidFill>
                  <a:srgbClr val="000000"/>
                </a:solidFill>
                <a:latin typeface="Gill Sans MT 1"/>
              </a:rPr>
              <a:t>As part of a larger coalition and movement, </a:t>
            </a:r>
          </a:p>
          <a:p>
            <a:pPr algn="ctr">
              <a:lnSpc>
                <a:spcPts val="8683"/>
              </a:lnSpc>
            </a:pPr>
            <a:r>
              <a:rPr lang="en-US" sz="6202">
                <a:solidFill>
                  <a:srgbClr val="000000"/>
                </a:solidFill>
                <a:latin typeface="Gill Sans MT 1"/>
              </a:rPr>
              <a:t>our vehicle is a national, faith-rooted campaign for Climate Hope. </a:t>
            </a:r>
          </a:p>
        </p:txBody>
      </p:sp>
    </p:spTree>
  </p:cSld>
  <p:clrMapOvr>
    <a:masterClrMapping/>
  </p:clrMapOvr>
  <mc:AlternateContent xmlns:mc="http://schemas.openxmlformats.org/markup-compatibility/2006" xmlns:p14="http://schemas.microsoft.com/office/powerpoint/2010/main">
    <mc:Choice Requires="p14">
      <p:transition spd="slow" p14:dur="2000" advTm="56026"/>
    </mc:Choice>
    <mc:Fallback xmlns="">
      <p:transition spd="slow" advTm="560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0" y="895350"/>
            <a:ext cx="13203767" cy="11042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Why a national campaign?</a:t>
            </a:r>
          </a:p>
        </p:txBody>
      </p:sp>
      <p:sp>
        <p:nvSpPr>
          <p:cNvPr id="6" name="TextBox 6"/>
          <p:cNvSpPr txBox="1"/>
          <p:nvPr/>
        </p:nvSpPr>
        <p:spPr>
          <a:xfrm>
            <a:off x="1807289" y="2249732"/>
            <a:ext cx="15452011" cy="6760846"/>
          </a:xfrm>
          <a:prstGeom prst="rect">
            <a:avLst/>
          </a:prstGeom>
        </p:spPr>
        <p:txBody>
          <a:bodyPr lIns="0" tIns="0" rIns="0" bIns="0" rtlCol="0" anchor="t">
            <a:spAutoFit/>
          </a:bodyPr>
          <a:lstStyle/>
          <a:p>
            <a:pPr marL="1079488" lvl="1" indent="-539744" algn="l">
              <a:lnSpc>
                <a:spcPts val="6999"/>
              </a:lnSpc>
              <a:buFont typeface="Arial"/>
              <a:buChar char="•"/>
            </a:pPr>
            <a:r>
              <a:rPr lang="en-US" sz="4999" dirty="0">
                <a:solidFill>
                  <a:srgbClr val="000000"/>
                </a:solidFill>
                <a:latin typeface="Gill Sans MT 2"/>
              </a:rPr>
              <a:t>We need solutions that match the scale and the urgency of the crisis faced. </a:t>
            </a:r>
          </a:p>
          <a:p>
            <a:pPr marL="1079488" lvl="1" indent="-539744" algn="l">
              <a:lnSpc>
                <a:spcPts val="6999"/>
              </a:lnSpc>
              <a:buFont typeface="Arial"/>
              <a:buChar char="•"/>
            </a:pPr>
            <a:r>
              <a:rPr lang="en-US" sz="4999" dirty="0">
                <a:solidFill>
                  <a:srgbClr val="000000"/>
                </a:solidFill>
                <a:latin typeface="Gill Sans MT 2"/>
              </a:rPr>
              <a:t>For goals that are national in scope, we need organizing that is national in scope. </a:t>
            </a:r>
          </a:p>
          <a:p>
            <a:pPr marL="1079488" lvl="1" indent="-539744" algn="l">
              <a:lnSpc>
                <a:spcPts val="6999"/>
              </a:lnSpc>
              <a:buFont typeface="Arial"/>
              <a:buChar char="•"/>
            </a:pPr>
            <a:r>
              <a:rPr lang="en-US" sz="4999" dirty="0">
                <a:solidFill>
                  <a:srgbClr val="000000"/>
                </a:solidFill>
                <a:latin typeface="Gill Sans MT 2"/>
              </a:rPr>
              <a:t>One of our greatest strengths is that our churches have deep roots in communities throughout our country. </a:t>
            </a:r>
          </a:p>
          <a:p>
            <a:pPr algn="l">
              <a:lnSpc>
                <a:spcPts val="3919"/>
              </a:lnSpc>
            </a:pPr>
            <a:endParaRPr lang="en-US" sz="4999" dirty="0">
              <a:solidFill>
                <a:srgbClr val="000000"/>
              </a:solidFill>
              <a:latin typeface="Gill Sans MT 2"/>
            </a:endParaRPr>
          </a:p>
        </p:txBody>
      </p:sp>
    </p:spTree>
  </p:cSld>
  <p:clrMapOvr>
    <a:masterClrMapping/>
  </p:clrMapOvr>
  <mc:AlternateContent xmlns:mc="http://schemas.openxmlformats.org/markup-compatibility/2006" xmlns:p14="http://schemas.microsoft.com/office/powerpoint/2010/main">
    <mc:Choice Requires="p14">
      <p:transition spd="slow" p14:dur="2000" advTm="70093"/>
    </mc:Choice>
    <mc:Fallback xmlns="">
      <p:transition spd="slow" advTm="700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405895" y="895350"/>
            <a:ext cx="6921182" cy="11042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Why faith-rooted?</a:t>
            </a:r>
          </a:p>
        </p:txBody>
      </p:sp>
      <p:sp>
        <p:nvSpPr>
          <p:cNvPr id="6" name="TextBox 6"/>
          <p:cNvSpPr txBox="1"/>
          <p:nvPr/>
        </p:nvSpPr>
        <p:spPr>
          <a:xfrm>
            <a:off x="1628920" y="2479934"/>
            <a:ext cx="16328311" cy="6202798"/>
          </a:xfrm>
          <a:prstGeom prst="rect">
            <a:avLst/>
          </a:prstGeom>
        </p:spPr>
        <p:txBody>
          <a:bodyPr lIns="0" tIns="0" rIns="0" bIns="0" rtlCol="0" anchor="t">
            <a:spAutoFit/>
          </a:bodyPr>
          <a:lstStyle/>
          <a:p>
            <a:pPr marL="1140706" lvl="1" indent="-570353" algn="l">
              <a:lnSpc>
                <a:spcPts val="7396"/>
              </a:lnSpc>
              <a:buFont typeface="Arial"/>
              <a:buChar char="•"/>
            </a:pPr>
            <a:r>
              <a:rPr lang="en-US" sz="5283" dirty="0">
                <a:solidFill>
                  <a:srgbClr val="000000"/>
                </a:solidFill>
                <a:latin typeface="Gill Sans MT 2"/>
              </a:rPr>
              <a:t>The climate crisis is a spiritual crisis that faith communities are equipped and able to address.</a:t>
            </a:r>
          </a:p>
          <a:p>
            <a:pPr marL="1140706" lvl="1" indent="-570353" algn="l">
              <a:lnSpc>
                <a:spcPts val="7396"/>
              </a:lnSpc>
              <a:buFont typeface="Arial"/>
              <a:buChar char="•"/>
            </a:pPr>
            <a:r>
              <a:rPr lang="en-US" sz="5283" dirty="0">
                <a:solidFill>
                  <a:srgbClr val="000000"/>
                </a:solidFill>
                <a:latin typeface="Gill Sans MT 2"/>
              </a:rPr>
              <a:t>Faith communities effectively tap into what fundamentally motivates people to act: love. </a:t>
            </a:r>
          </a:p>
          <a:p>
            <a:pPr marL="1140706" lvl="1" indent="-570353" algn="l">
              <a:lnSpc>
                <a:spcPts val="7396"/>
              </a:lnSpc>
              <a:buFont typeface="Arial"/>
              <a:buChar char="•"/>
            </a:pPr>
            <a:r>
              <a:rPr lang="en-US" sz="5283" dirty="0">
                <a:solidFill>
                  <a:srgbClr val="000000"/>
                </a:solidFill>
                <a:latin typeface="Gill Sans MT 2"/>
              </a:rPr>
              <a:t>Faith communities provide the mutual support and care needed to sustain people in taking action.</a:t>
            </a:r>
          </a:p>
          <a:p>
            <a:pPr algn="l">
              <a:lnSpc>
                <a:spcPts val="4142"/>
              </a:lnSpc>
            </a:pPr>
            <a:endParaRPr lang="en-US" sz="5283" dirty="0">
              <a:solidFill>
                <a:srgbClr val="000000"/>
              </a:solidFill>
              <a:latin typeface="Gill Sans MT 2"/>
            </a:endParaRPr>
          </a:p>
        </p:txBody>
      </p:sp>
    </p:spTree>
  </p:cSld>
  <p:clrMapOvr>
    <a:masterClrMapping/>
  </p:clrMapOvr>
  <mc:AlternateContent xmlns:mc="http://schemas.openxmlformats.org/markup-compatibility/2006" xmlns:p14="http://schemas.microsoft.com/office/powerpoint/2010/main">
    <mc:Choice Requires="p14">
      <p:transition spd="slow" p14:dur="2000" advTm="52913"/>
    </mc:Choice>
    <mc:Fallback xmlns="">
      <p:transition spd="slow" advTm="529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8976" y="-648409"/>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028700" y="2183771"/>
            <a:ext cx="17983200" cy="337121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For a strong and compelling vision,</a:t>
            </a:r>
          </a:p>
          <a:p>
            <a:pPr algn="ctr">
              <a:lnSpc>
                <a:spcPts val="8959"/>
              </a:lnSpc>
            </a:pPr>
            <a:r>
              <a:rPr lang="en-US" sz="6399">
                <a:solidFill>
                  <a:srgbClr val="000000"/>
                </a:solidFill>
                <a:latin typeface="Gill Sans MT 1"/>
              </a:rPr>
              <a:t>we need to see how our power to make a difference can multiply and expand. </a:t>
            </a:r>
          </a:p>
        </p:txBody>
      </p:sp>
    </p:spTree>
  </p:cSld>
  <p:clrMapOvr>
    <a:masterClrMapping/>
  </p:clrMapOvr>
  <mc:AlternateContent xmlns:mc="http://schemas.openxmlformats.org/markup-compatibility/2006" xmlns:p14="http://schemas.microsoft.com/office/powerpoint/2010/main">
    <mc:Choice Requires="p14">
      <p:transition spd="slow" p14:dur="2000" advTm="12908"/>
    </mc:Choice>
    <mc:Fallback xmlns="">
      <p:transition spd="slow" advTm="1290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865598" y="1958925"/>
            <a:ext cx="16091632" cy="2350941"/>
          </a:xfrm>
          <a:prstGeom prst="rect">
            <a:avLst/>
          </a:prstGeom>
        </p:spPr>
        <p:txBody>
          <a:bodyPr lIns="0" tIns="0" rIns="0" bIns="0" rtlCol="0" anchor="t">
            <a:spAutoFit/>
          </a:bodyPr>
          <a:lstStyle/>
          <a:p>
            <a:pPr algn="ctr">
              <a:lnSpc>
                <a:spcPts val="9401"/>
              </a:lnSpc>
            </a:pPr>
            <a:r>
              <a:rPr lang="en-US" sz="6715">
                <a:solidFill>
                  <a:srgbClr val="000000"/>
                </a:solidFill>
                <a:latin typeface="Gill Sans MT 1"/>
              </a:rPr>
              <a:t>Our strategy is to engage in catalytic person-to-person movement building. </a:t>
            </a:r>
          </a:p>
        </p:txBody>
      </p:sp>
    </p:spTree>
  </p:cSld>
  <p:clrMapOvr>
    <a:masterClrMapping/>
  </p:clrMapOvr>
  <mc:AlternateContent xmlns:mc="http://schemas.openxmlformats.org/markup-compatibility/2006" xmlns:p14="http://schemas.microsoft.com/office/powerpoint/2010/main">
    <mc:Choice Requires="p14">
      <p:transition spd="slow" p14:dur="2000" advTm="47773"/>
    </mc:Choice>
    <mc:Fallback xmlns="">
      <p:transition spd="slow" advTm="4777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2491575" y="2008448"/>
            <a:ext cx="13724223" cy="56381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Through a virtuous cycle of invitation, we personally invite community members to join a growing movement and in turn invite others to join.</a:t>
            </a:r>
          </a:p>
        </p:txBody>
      </p:sp>
    </p:spTree>
  </p:cSld>
  <p:clrMapOvr>
    <a:masterClrMapping/>
  </p:clrMapOvr>
  <mc:AlternateContent xmlns:mc="http://schemas.openxmlformats.org/markup-compatibility/2006" xmlns:p14="http://schemas.microsoft.com/office/powerpoint/2010/main">
    <mc:Choice Requires="p14">
      <p:transition spd="slow" p14:dur="2000" advTm="70320"/>
    </mc:Choice>
    <mc:Fallback xmlns="">
      <p:transition spd="slow" advTm="703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2646308" y="0"/>
            <a:ext cx="12995384" cy="10287000"/>
          </a:xfrm>
          <a:custGeom>
            <a:avLst/>
            <a:gdLst/>
            <a:ahLst/>
            <a:cxnLst/>
            <a:rect l="l" t="t" r="r" b="b"/>
            <a:pathLst>
              <a:path w="12995384" h="10287000">
                <a:moveTo>
                  <a:pt x="0" y="0"/>
                </a:moveTo>
                <a:lnTo>
                  <a:pt x="12995384" y="0"/>
                </a:lnTo>
                <a:lnTo>
                  <a:pt x="12995384" y="10287000"/>
                </a:lnTo>
                <a:lnTo>
                  <a:pt x="0" y="10287000"/>
                </a:lnTo>
                <a:lnTo>
                  <a:pt x="0" y="0"/>
                </a:lnTo>
                <a:close/>
              </a:path>
            </a:pathLst>
          </a:custGeom>
          <a:blipFill>
            <a:blip r:embed="rId4"/>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3264"/>
    </mc:Choice>
    <mc:Fallback xmlns="">
      <p:transition spd="slow" advTm="232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2641495" y="0"/>
            <a:ext cx="13005011" cy="10287000"/>
          </a:xfrm>
          <a:custGeom>
            <a:avLst/>
            <a:gdLst/>
            <a:ahLst/>
            <a:cxnLst/>
            <a:rect l="l" t="t" r="r" b="b"/>
            <a:pathLst>
              <a:path w="13005011" h="10287000">
                <a:moveTo>
                  <a:pt x="0" y="0"/>
                </a:moveTo>
                <a:lnTo>
                  <a:pt x="13005010" y="0"/>
                </a:lnTo>
                <a:lnTo>
                  <a:pt x="13005010" y="10287000"/>
                </a:lnTo>
                <a:lnTo>
                  <a:pt x="0" y="10287000"/>
                </a:lnTo>
                <a:lnTo>
                  <a:pt x="0" y="0"/>
                </a:lnTo>
                <a:close/>
              </a:path>
            </a:pathLst>
          </a:custGeom>
          <a:blipFill>
            <a:blip r:embed="rId4"/>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5602"/>
    </mc:Choice>
    <mc:Fallback xmlns="">
      <p:transition spd="slow" advTm="7560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367500" y="2061413"/>
            <a:ext cx="14162544" cy="4659824"/>
          </a:xfrm>
          <a:prstGeom prst="rect">
            <a:avLst/>
          </a:prstGeom>
        </p:spPr>
        <p:txBody>
          <a:bodyPr lIns="0" tIns="0" rIns="0" bIns="0" rtlCol="0" anchor="t">
            <a:spAutoFit/>
          </a:bodyPr>
          <a:lstStyle/>
          <a:p>
            <a:pPr algn="ctr">
              <a:lnSpc>
                <a:spcPts val="9277"/>
              </a:lnSpc>
            </a:pPr>
            <a:r>
              <a:rPr lang="en-US" sz="6627">
                <a:solidFill>
                  <a:srgbClr val="000000"/>
                </a:solidFill>
                <a:latin typeface="Gill Sans MT 1"/>
              </a:rPr>
              <a:t>In 2024, our goal is to invite as many people as possible to take the Climate Hope Voter Pledge and ask others to take the pledge as well. </a:t>
            </a:r>
          </a:p>
        </p:txBody>
      </p:sp>
    </p:spTree>
  </p:cSld>
  <p:clrMapOvr>
    <a:masterClrMapping/>
  </p:clrMapOvr>
  <mc:AlternateContent xmlns:mc="http://schemas.openxmlformats.org/markup-compatibility/2006" xmlns:p14="http://schemas.microsoft.com/office/powerpoint/2010/main">
    <mc:Choice Requires="p14">
      <p:transition spd="slow" p14:dur="2000" advTm="21378"/>
    </mc:Choice>
    <mc:Fallback xmlns="">
      <p:transition spd="slow" advTm="213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24218"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153631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#1  Become a Climate Hope Catalyst</a:t>
            </a:r>
          </a:p>
          <a:p>
            <a:pPr algn="l"/>
            <a:endParaRPr lang="en-US" sz="4400" dirty="0">
              <a:solidFill>
                <a:srgbClr val="000000"/>
              </a:solidFill>
              <a:latin typeface="Gill Sans MT 1" panose="020B0802020104020203" charset="0"/>
            </a:endParaRPr>
          </a:p>
        </p:txBody>
      </p:sp>
      <p:pic>
        <p:nvPicPr>
          <p:cNvPr id="8" name="Picture 7">
            <a:extLst>
              <a:ext uri="{FF2B5EF4-FFF2-40B4-BE49-F238E27FC236}">
                <a16:creationId xmlns:a16="http://schemas.microsoft.com/office/drawing/2014/main" id="{B10E7355-D612-79A7-C0CF-EB6D3E2FEF34}"/>
              </a:ext>
            </a:extLst>
          </p:cNvPr>
          <p:cNvPicPr>
            <a:picLocks noChangeAspect="1"/>
          </p:cNvPicPr>
          <p:nvPr/>
        </p:nvPicPr>
        <p:blipFill>
          <a:blip r:embed="rId7"/>
          <a:stretch>
            <a:fillRect/>
          </a:stretch>
        </p:blipFill>
        <p:spPr>
          <a:xfrm>
            <a:off x="6982842" y="5448300"/>
            <a:ext cx="4382614" cy="4379918"/>
          </a:xfrm>
          <a:prstGeom prst="rect">
            <a:avLst/>
          </a:prstGeom>
        </p:spPr>
      </p:pic>
      <p:sp>
        <p:nvSpPr>
          <p:cNvPr id="9" name="TextBox 8">
            <a:extLst>
              <a:ext uri="{FF2B5EF4-FFF2-40B4-BE49-F238E27FC236}">
                <a16:creationId xmlns:a16="http://schemas.microsoft.com/office/drawing/2014/main" id="{8E78C5BE-EDB0-16A5-FF35-662030D5C927}"/>
              </a:ext>
            </a:extLst>
          </p:cNvPr>
          <p:cNvSpPr txBox="1"/>
          <p:nvPr/>
        </p:nvSpPr>
        <p:spPr>
          <a:xfrm>
            <a:off x="3200400" y="2923817"/>
            <a:ext cx="13792200" cy="2677656"/>
          </a:xfrm>
          <a:prstGeom prst="rect">
            <a:avLst/>
          </a:prstGeom>
          <a:noFill/>
        </p:spPr>
        <p:txBody>
          <a:bodyPr wrap="square" rtlCol="0">
            <a:spAutoFit/>
          </a:bodyPr>
          <a:lstStyle/>
          <a:p>
            <a:pPr algn="l"/>
            <a:br>
              <a:rPr lang="en-US" sz="18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Share the pledge with as many people as possible! </a:t>
            </a:r>
            <a:br>
              <a:rPr lang="en-US" sz="44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Anyone can take the pledge by visiting: </a:t>
            </a:r>
          </a:p>
          <a:p>
            <a:pPr algn="l"/>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VoteClimateHope</a:t>
            </a:r>
            <a:endParaRPr lang="en-US" sz="4400" b="1" i="0" u="none" strike="noStrike" baseline="0" dirty="0">
              <a:solidFill>
                <a:srgbClr val="68FF37"/>
              </a:solidFill>
              <a:latin typeface="Gill Sans MT 1" panose="020B0802020104020203"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7947"/>
    </mc:Choice>
    <mc:Fallback xmlns="">
      <p:transition spd="slow" advTm="279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F6FF"/>
        </a:solidFill>
        <a:effectLst/>
      </p:bgPr>
    </p:bg>
    <p:spTree>
      <p:nvGrpSpPr>
        <p:cNvPr id="1" name=""/>
        <p:cNvGrpSpPr/>
        <p:nvPr/>
      </p:nvGrpSpPr>
      <p:grpSpPr>
        <a:xfrm>
          <a:off x="0" y="0"/>
          <a:ext cx="0" cy="0"/>
          <a:chOff x="0" y="0"/>
          <a:chExt cx="0" cy="0"/>
        </a:xfrm>
      </p:grpSpPr>
      <p:sp>
        <p:nvSpPr>
          <p:cNvPr id="2" name="Freeform 2"/>
          <p:cNvSpPr/>
          <p:nvPr/>
        </p:nvSpPr>
        <p:spPr>
          <a:xfrm>
            <a:off x="0" y="-2454078"/>
            <a:ext cx="18846886" cy="13598613"/>
          </a:xfrm>
          <a:custGeom>
            <a:avLst/>
            <a:gdLst/>
            <a:ahLst/>
            <a:cxnLst/>
            <a:rect l="l" t="t" r="r" b="b"/>
            <a:pathLst>
              <a:path w="18846886" h="13598613">
                <a:moveTo>
                  <a:pt x="0" y="0"/>
                </a:moveTo>
                <a:lnTo>
                  <a:pt x="18846886" y="0"/>
                </a:lnTo>
                <a:lnTo>
                  <a:pt x="18846886" y="13598612"/>
                </a:lnTo>
                <a:lnTo>
                  <a:pt x="0" y="13598612"/>
                </a:lnTo>
                <a:lnTo>
                  <a:pt x="0" y="0"/>
                </a:lnTo>
                <a:close/>
              </a:path>
            </a:pathLst>
          </a:custGeom>
          <a:blipFill>
            <a:blip r:embed="rId3"/>
            <a:stretch>
              <a:fillRect t="-1972" b="-1972"/>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15076"/>
    </mc:Choice>
    <mc:Fallback xmlns="">
      <p:transition spd="slow" advTm="11507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78976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#2  Become a Climate Hope Team Leader</a:t>
            </a:r>
            <a:endParaRPr lang="en-US" sz="4400" dirty="0">
              <a:solidFill>
                <a:srgbClr val="000000"/>
              </a:solidFill>
              <a:latin typeface="Gill Sans MT 1" panose="020B0802020104020203" charset="0"/>
            </a:endParaRPr>
          </a:p>
        </p:txBody>
      </p:sp>
      <p:sp>
        <p:nvSpPr>
          <p:cNvPr id="9" name="TextBox 8">
            <a:extLst>
              <a:ext uri="{FF2B5EF4-FFF2-40B4-BE49-F238E27FC236}">
                <a16:creationId xmlns:a16="http://schemas.microsoft.com/office/drawing/2014/main" id="{8E78C5BE-EDB0-16A5-FF35-662030D5C927}"/>
              </a:ext>
            </a:extLst>
          </p:cNvPr>
          <p:cNvSpPr txBox="1"/>
          <p:nvPr/>
        </p:nvSpPr>
        <p:spPr>
          <a:xfrm>
            <a:off x="3200400" y="2923817"/>
            <a:ext cx="14097000" cy="2400657"/>
          </a:xfrm>
          <a:prstGeom prst="rect">
            <a:avLst/>
          </a:prstGeom>
          <a:noFill/>
        </p:spPr>
        <p:txBody>
          <a:bodyPr wrap="square" rtlCol="0">
            <a:spAutoFit/>
          </a:bodyPr>
          <a:lstStyle/>
          <a:p>
            <a:pPr algn="l"/>
            <a:br>
              <a:rPr lang="en-US" sz="18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Gather a team to collect pledges in your community. </a:t>
            </a:r>
            <a:r>
              <a:rPr lang="en-US" sz="4400" dirty="0">
                <a:solidFill>
                  <a:srgbClr val="000000"/>
                </a:solidFill>
                <a:latin typeface="Gill Sans MT 1" panose="020B0802020104020203" charset="0"/>
              </a:rPr>
              <a:t>O</a:t>
            </a:r>
            <a:r>
              <a:rPr lang="en-US" sz="4400" b="0" i="0" u="none" strike="noStrike" baseline="0" dirty="0">
                <a:solidFill>
                  <a:srgbClr val="000000"/>
                </a:solidFill>
                <a:latin typeface="Gill Sans MT 1" panose="020B0802020104020203" charset="0"/>
              </a:rPr>
              <a:t>rder pledge cards if you haven’t already done so: </a:t>
            </a:r>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ClimateHopeRegistration</a:t>
            </a:r>
            <a:endParaRPr lang="en-US" sz="4400" dirty="0">
              <a:latin typeface="Gill Sans MT 1" panose="020B0802020104020203" charset="0"/>
            </a:endParaRPr>
          </a:p>
        </p:txBody>
      </p:sp>
      <p:pic>
        <p:nvPicPr>
          <p:cNvPr id="10" name="Picture 9">
            <a:extLst>
              <a:ext uri="{FF2B5EF4-FFF2-40B4-BE49-F238E27FC236}">
                <a16:creationId xmlns:a16="http://schemas.microsoft.com/office/drawing/2014/main" id="{1464F10D-6324-9E41-575D-019AECE71921}"/>
              </a:ext>
            </a:extLst>
          </p:cNvPr>
          <p:cNvPicPr>
            <a:picLocks noChangeAspect="1"/>
          </p:cNvPicPr>
          <p:nvPr/>
        </p:nvPicPr>
        <p:blipFill>
          <a:blip r:embed="rId7"/>
          <a:stretch>
            <a:fillRect/>
          </a:stretch>
        </p:blipFill>
        <p:spPr>
          <a:xfrm>
            <a:off x="6888149" y="5480844"/>
            <a:ext cx="4572000" cy="4590473"/>
          </a:xfrm>
          <a:prstGeom prst="rect">
            <a:avLst/>
          </a:prstGeom>
        </p:spPr>
      </p:pic>
    </p:spTree>
    <p:extLst>
      <p:ext uri="{BB962C8B-B14F-4D97-AF65-F5344CB8AC3E}">
        <p14:creationId xmlns:p14="http://schemas.microsoft.com/office/powerpoint/2010/main" val="186140524"/>
      </p:ext>
    </p:extLst>
  </p:cSld>
  <p:clrMapOvr>
    <a:masterClrMapping/>
  </p:clrMapOvr>
  <mc:AlternateContent xmlns:mc="http://schemas.openxmlformats.org/markup-compatibility/2006" xmlns:p14="http://schemas.microsoft.com/office/powerpoint/2010/main">
    <mc:Choice Requires="p14">
      <p:transition spd="slow" p14:dur="2000" advTm="12574"/>
    </mc:Choice>
    <mc:Fallback xmlns="">
      <p:transition spd="slow" advTm="125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78976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#3  Become a Climate Hope Regional Organizer</a:t>
            </a:r>
            <a:endParaRPr lang="en-US" sz="4400" dirty="0">
              <a:solidFill>
                <a:srgbClr val="000000"/>
              </a:solidFill>
              <a:latin typeface="Gill Sans MT 1" panose="020B0802020104020203" charset="0"/>
            </a:endParaRPr>
          </a:p>
        </p:txBody>
      </p:sp>
      <p:sp>
        <p:nvSpPr>
          <p:cNvPr id="9" name="TextBox 8">
            <a:extLst>
              <a:ext uri="{FF2B5EF4-FFF2-40B4-BE49-F238E27FC236}">
                <a16:creationId xmlns:a16="http://schemas.microsoft.com/office/drawing/2014/main" id="{8E78C5BE-EDB0-16A5-FF35-662030D5C927}"/>
              </a:ext>
            </a:extLst>
          </p:cNvPr>
          <p:cNvSpPr txBox="1"/>
          <p:nvPr/>
        </p:nvSpPr>
        <p:spPr>
          <a:xfrm>
            <a:off x="3200400" y="2923817"/>
            <a:ext cx="14097000" cy="2400657"/>
          </a:xfrm>
          <a:prstGeom prst="rect">
            <a:avLst/>
          </a:prstGeom>
          <a:noFill/>
        </p:spPr>
        <p:txBody>
          <a:bodyPr wrap="square" rtlCol="0">
            <a:spAutoFit/>
          </a:bodyPr>
          <a:lstStyle/>
          <a:p>
            <a:pPr algn="l"/>
            <a:br>
              <a:rPr lang="en-US" sz="18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Let us know that you are interested in working with local church leaders in your region: </a:t>
            </a:r>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ClimateHopeOrganizer</a:t>
            </a:r>
            <a:endParaRPr lang="en-US" sz="4400" dirty="0">
              <a:latin typeface="Gill Sans MT 1" panose="020B0802020104020203" charset="0"/>
            </a:endParaRPr>
          </a:p>
        </p:txBody>
      </p:sp>
      <p:pic>
        <p:nvPicPr>
          <p:cNvPr id="8" name="Picture 7">
            <a:extLst>
              <a:ext uri="{FF2B5EF4-FFF2-40B4-BE49-F238E27FC236}">
                <a16:creationId xmlns:a16="http://schemas.microsoft.com/office/drawing/2014/main" id="{B9AB07BC-09FF-D956-ACF1-FEAD73145DD0}"/>
              </a:ext>
            </a:extLst>
          </p:cNvPr>
          <p:cNvPicPr>
            <a:picLocks noChangeAspect="1"/>
          </p:cNvPicPr>
          <p:nvPr/>
        </p:nvPicPr>
        <p:blipFill>
          <a:blip r:embed="rId7"/>
          <a:stretch>
            <a:fillRect/>
          </a:stretch>
        </p:blipFill>
        <p:spPr>
          <a:xfrm>
            <a:off x="6844409" y="5423625"/>
            <a:ext cx="4659480" cy="4678307"/>
          </a:xfrm>
          <a:prstGeom prst="rect">
            <a:avLst/>
          </a:prstGeom>
        </p:spPr>
      </p:pic>
    </p:spTree>
    <p:extLst>
      <p:ext uri="{BB962C8B-B14F-4D97-AF65-F5344CB8AC3E}">
        <p14:creationId xmlns:p14="http://schemas.microsoft.com/office/powerpoint/2010/main" val="2563367912"/>
      </p:ext>
    </p:extLst>
  </p:cSld>
  <p:clrMapOvr>
    <a:masterClrMapping/>
  </p:clrMapOvr>
  <mc:AlternateContent xmlns:mc="http://schemas.openxmlformats.org/markup-compatibility/2006" xmlns:p14="http://schemas.microsoft.com/office/powerpoint/2010/main">
    <mc:Choice Requires="p14">
      <p:transition spd="slow" p14:dur="2000" advTm="20024"/>
    </mc:Choice>
    <mc:Fallback xmlns="">
      <p:transition spd="slow" advTm="2002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78976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#4  Become a Climate Hope Angel</a:t>
            </a:r>
            <a:endParaRPr lang="en-US" sz="4400" dirty="0">
              <a:solidFill>
                <a:srgbClr val="000000"/>
              </a:solidFill>
              <a:latin typeface="Gill Sans MT 1" panose="020B0802020104020203" charset="0"/>
            </a:endParaRPr>
          </a:p>
        </p:txBody>
      </p:sp>
      <p:sp>
        <p:nvSpPr>
          <p:cNvPr id="9" name="TextBox 8">
            <a:extLst>
              <a:ext uri="{FF2B5EF4-FFF2-40B4-BE49-F238E27FC236}">
                <a16:creationId xmlns:a16="http://schemas.microsoft.com/office/drawing/2014/main" id="{8E78C5BE-EDB0-16A5-FF35-662030D5C927}"/>
              </a:ext>
            </a:extLst>
          </p:cNvPr>
          <p:cNvSpPr txBox="1"/>
          <p:nvPr/>
        </p:nvSpPr>
        <p:spPr>
          <a:xfrm>
            <a:off x="3200400" y="3220755"/>
            <a:ext cx="14097000" cy="1446550"/>
          </a:xfrm>
          <a:prstGeom prst="rect">
            <a:avLst/>
          </a:prstGeom>
          <a:noFill/>
        </p:spPr>
        <p:txBody>
          <a:bodyPr wrap="square" rtlCol="0">
            <a:spAutoFit/>
          </a:bodyPr>
          <a:lstStyle/>
          <a:p>
            <a:pPr algn="l"/>
            <a:r>
              <a:rPr lang="en-US" sz="4400" b="0" i="0" u="none" strike="noStrike" baseline="0" dirty="0">
                <a:solidFill>
                  <a:srgbClr val="000000"/>
                </a:solidFill>
                <a:latin typeface="Gill Sans MT 1" panose="020B0802020104020203" charset="0"/>
              </a:rPr>
              <a:t>Make a donation to support Climate Hope: </a:t>
            </a:r>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ClimateHopeDonations</a:t>
            </a:r>
            <a:endParaRPr lang="en-US" sz="4400" dirty="0">
              <a:latin typeface="Gill Sans MT 1" panose="020B0802020104020203" charset="0"/>
            </a:endParaRPr>
          </a:p>
        </p:txBody>
      </p:sp>
      <p:pic>
        <p:nvPicPr>
          <p:cNvPr id="10" name="Picture 9">
            <a:extLst>
              <a:ext uri="{FF2B5EF4-FFF2-40B4-BE49-F238E27FC236}">
                <a16:creationId xmlns:a16="http://schemas.microsoft.com/office/drawing/2014/main" id="{A8517CB3-9089-5E3B-976C-67792A7B1BB8}"/>
              </a:ext>
            </a:extLst>
          </p:cNvPr>
          <p:cNvPicPr>
            <a:picLocks noChangeAspect="1"/>
          </p:cNvPicPr>
          <p:nvPr/>
        </p:nvPicPr>
        <p:blipFill>
          <a:blip r:embed="rId7"/>
          <a:stretch>
            <a:fillRect/>
          </a:stretch>
        </p:blipFill>
        <p:spPr>
          <a:xfrm>
            <a:off x="6629400" y="4927861"/>
            <a:ext cx="5029200" cy="5049520"/>
          </a:xfrm>
          <a:prstGeom prst="rect">
            <a:avLst/>
          </a:prstGeom>
        </p:spPr>
      </p:pic>
    </p:spTree>
    <p:extLst>
      <p:ext uri="{BB962C8B-B14F-4D97-AF65-F5344CB8AC3E}">
        <p14:creationId xmlns:p14="http://schemas.microsoft.com/office/powerpoint/2010/main" val="55019173"/>
      </p:ext>
    </p:extLst>
  </p:cSld>
  <p:clrMapOvr>
    <a:masterClrMapping/>
  </p:clrMapOvr>
  <mc:AlternateContent xmlns:mc="http://schemas.openxmlformats.org/markup-compatibility/2006" xmlns:p14="http://schemas.microsoft.com/office/powerpoint/2010/main">
    <mc:Choice Requires="p14">
      <p:transition spd="slow" p14:dur="2000" advTm="21220"/>
    </mc:Choice>
    <mc:Fallback xmlns="">
      <p:transition spd="slow" advTm="2122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pic>
        <p:nvPicPr>
          <p:cNvPr id="10" name="Picture 9">
            <a:extLst>
              <a:ext uri="{FF2B5EF4-FFF2-40B4-BE49-F238E27FC236}">
                <a16:creationId xmlns:a16="http://schemas.microsoft.com/office/drawing/2014/main" id="{A8517CB3-9089-5E3B-976C-67792A7B1BB8}"/>
              </a:ext>
            </a:extLst>
          </p:cNvPr>
          <p:cNvPicPr>
            <a:picLocks noChangeAspect="1"/>
          </p:cNvPicPr>
          <p:nvPr/>
        </p:nvPicPr>
        <p:blipFill>
          <a:blip r:embed="rId7"/>
          <a:stretch>
            <a:fillRect/>
          </a:stretch>
        </p:blipFill>
        <p:spPr>
          <a:xfrm>
            <a:off x="7532638" y="6701222"/>
            <a:ext cx="3222724" cy="3235745"/>
          </a:xfrm>
          <a:prstGeom prst="rect">
            <a:avLst/>
          </a:prstGeom>
        </p:spPr>
      </p:pic>
      <p:pic>
        <p:nvPicPr>
          <p:cNvPr id="8" name="Picture 7" descr="A group of white mugs with different designs&#10;&#10;Description automatically generated">
            <a:extLst>
              <a:ext uri="{FF2B5EF4-FFF2-40B4-BE49-F238E27FC236}">
                <a16:creationId xmlns:a16="http://schemas.microsoft.com/office/drawing/2014/main" id="{202C030A-FDB3-6B47-0AB5-A9871E42ED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989" y="489395"/>
            <a:ext cx="16860022" cy="5865884"/>
          </a:xfrm>
          <a:prstGeom prst="rect">
            <a:avLst/>
          </a:prstGeom>
        </p:spPr>
      </p:pic>
    </p:spTree>
    <p:extLst>
      <p:ext uri="{BB962C8B-B14F-4D97-AF65-F5344CB8AC3E}">
        <p14:creationId xmlns:p14="http://schemas.microsoft.com/office/powerpoint/2010/main" val="1673206201"/>
      </p:ext>
    </p:extLst>
  </p:cSld>
  <p:clrMapOvr>
    <a:masterClrMapping/>
  </p:clrMapOvr>
  <mc:AlternateContent xmlns:mc="http://schemas.openxmlformats.org/markup-compatibility/2006" xmlns:p14="http://schemas.microsoft.com/office/powerpoint/2010/main">
    <mc:Choice Requires="p14">
      <p:transition spd="slow" p14:dur="2000" advTm="4310"/>
    </mc:Choice>
    <mc:Fallback xmlns="">
      <p:transition spd="slow" advTm="431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550505" y="2218462"/>
            <a:ext cx="15975964" cy="1104265"/>
          </a:xfrm>
          <a:prstGeom prst="rect">
            <a:avLst/>
          </a:prstGeom>
        </p:spPr>
        <p:txBody>
          <a:bodyPr lIns="0" tIns="0" rIns="0" bIns="0" rtlCol="0" anchor="t">
            <a:spAutoFit/>
          </a:bodyPr>
          <a:lstStyle/>
          <a:p>
            <a:pPr algn="ctr">
              <a:lnSpc>
                <a:spcPts val="8959"/>
              </a:lnSpc>
              <a:spcBef>
                <a:spcPct val="0"/>
              </a:spcBef>
            </a:pPr>
            <a:r>
              <a:rPr lang="en-US" sz="6399">
                <a:solidFill>
                  <a:srgbClr val="000000"/>
                </a:solidFill>
                <a:latin typeface="Gill Sans MT 1"/>
              </a:rPr>
              <a:t>"Hope is a verb with its sleeves rolled up."</a:t>
            </a:r>
          </a:p>
        </p:txBody>
      </p:sp>
      <p:sp>
        <p:nvSpPr>
          <p:cNvPr id="6" name="TextBox 6"/>
          <p:cNvSpPr txBox="1"/>
          <p:nvPr/>
        </p:nvSpPr>
        <p:spPr>
          <a:xfrm>
            <a:off x="8905660" y="3837788"/>
            <a:ext cx="4670107" cy="11042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—David Orr</a:t>
            </a:r>
          </a:p>
        </p:txBody>
      </p:sp>
    </p:spTree>
  </p:cSld>
  <p:clrMapOvr>
    <a:masterClrMapping/>
  </p:clrMapOvr>
  <mc:AlternateContent xmlns:mc="http://schemas.openxmlformats.org/markup-compatibility/2006" xmlns:p14="http://schemas.microsoft.com/office/powerpoint/2010/main">
    <mc:Choice Requires="p14">
      <p:transition spd="slow" p14:dur="2000" advTm="26824"/>
    </mc:Choice>
    <mc:Fallback xmlns="">
      <p:transition spd="slow" advTm="2682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16309" y="-8763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550505" y="2218462"/>
            <a:ext cx="15975964" cy="1159228"/>
          </a:xfrm>
          <a:prstGeom prst="rect">
            <a:avLst/>
          </a:prstGeom>
        </p:spPr>
        <p:txBody>
          <a:bodyPr lIns="0" tIns="0" rIns="0" bIns="0" rtlCol="0" anchor="t">
            <a:spAutoFit/>
          </a:bodyPr>
          <a:lstStyle/>
          <a:p>
            <a:pPr algn="ctr">
              <a:lnSpc>
                <a:spcPts val="8959"/>
              </a:lnSpc>
              <a:spcBef>
                <a:spcPct val="0"/>
              </a:spcBef>
            </a:pPr>
            <a:r>
              <a:rPr lang="en-US" sz="9600" dirty="0">
                <a:solidFill>
                  <a:srgbClr val="000000"/>
                </a:solidFill>
                <a:latin typeface="Gill Sans MT 1"/>
              </a:rPr>
              <a:t>QUESTIONS?</a:t>
            </a:r>
          </a:p>
        </p:txBody>
      </p:sp>
    </p:spTree>
    <p:extLst>
      <p:ext uri="{BB962C8B-B14F-4D97-AF65-F5344CB8AC3E}">
        <p14:creationId xmlns:p14="http://schemas.microsoft.com/office/powerpoint/2010/main" val="3824554541"/>
      </p:ext>
    </p:extLst>
  </p:cSld>
  <p:clrMapOvr>
    <a:masterClrMapping/>
  </p:clrMapOvr>
  <mc:AlternateContent xmlns:mc="http://schemas.openxmlformats.org/markup-compatibility/2006" xmlns:p14="http://schemas.microsoft.com/office/powerpoint/2010/main">
    <mc:Choice Requires="p14">
      <p:transition spd="slow" p14:dur="2000" advTm="26824"/>
    </mc:Choice>
    <mc:Fallback xmlns="">
      <p:transition spd="slow" advTm="268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D1D45501-F114-8F01-1E8C-09D81A6C6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036193" cy="10287000"/>
          </a:xfrm>
          <a:prstGeom prst="rect">
            <a:avLst/>
          </a:prstGeom>
        </p:spPr>
      </p:pic>
    </p:spTree>
    <p:extLst>
      <p:ext uri="{BB962C8B-B14F-4D97-AF65-F5344CB8AC3E}">
        <p14:creationId xmlns:p14="http://schemas.microsoft.com/office/powerpoint/2010/main" val="2028227467"/>
      </p:ext>
    </p:extLst>
  </p:cSld>
  <p:clrMapOvr>
    <a:masterClrMapping/>
  </p:clrMapOvr>
  <mc:AlternateContent xmlns:mc="http://schemas.openxmlformats.org/markup-compatibility/2006" xmlns:p14="http://schemas.microsoft.com/office/powerpoint/2010/main">
    <mc:Choice Requires="p14">
      <p:transition spd="slow" p14:dur="2000" advTm="23213"/>
    </mc:Choice>
    <mc:Fallback xmlns="">
      <p:transition spd="slow" advTm="232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511630" y="1248326"/>
            <a:ext cx="17281049" cy="6538595"/>
          </a:xfrm>
          <a:prstGeom prst="rect">
            <a:avLst/>
          </a:prstGeom>
        </p:spPr>
        <p:txBody>
          <a:bodyPr lIns="0" tIns="0" rIns="0" bIns="0" rtlCol="0" anchor="t">
            <a:spAutoFit/>
          </a:bodyPr>
          <a:lstStyle/>
          <a:p>
            <a:pPr algn="ctr">
              <a:lnSpc>
                <a:spcPts val="8680"/>
              </a:lnSpc>
            </a:pPr>
            <a:endParaRPr/>
          </a:p>
          <a:p>
            <a:pPr algn="ctr">
              <a:lnSpc>
                <a:spcPts val="8680"/>
              </a:lnSpc>
            </a:pPr>
            <a:r>
              <a:rPr lang="en-US" sz="6200">
                <a:solidFill>
                  <a:srgbClr val="000000"/>
                </a:solidFill>
                <a:latin typeface="Gill Sans MT 1"/>
              </a:rPr>
              <a:t>“Where there is no vision, the people perish.”</a:t>
            </a:r>
          </a:p>
          <a:p>
            <a:pPr algn="ctr">
              <a:lnSpc>
                <a:spcPts val="8680"/>
              </a:lnSpc>
            </a:pPr>
            <a:r>
              <a:rPr lang="en-US" sz="6200">
                <a:solidFill>
                  <a:srgbClr val="000000"/>
                </a:solidFill>
                <a:latin typeface="Gill Sans MT 1"/>
              </a:rPr>
              <a:t>                    —Psalm 29:18</a:t>
            </a:r>
          </a:p>
          <a:p>
            <a:pPr algn="ctr">
              <a:lnSpc>
                <a:spcPts val="8680"/>
              </a:lnSpc>
            </a:pPr>
            <a:endParaRPr lang="en-US" sz="6200">
              <a:solidFill>
                <a:srgbClr val="000000"/>
              </a:solidFill>
              <a:latin typeface="Gill Sans MT 1"/>
            </a:endParaRPr>
          </a:p>
          <a:p>
            <a:pPr algn="ctr">
              <a:lnSpc>
                <a:spcPts val="8680"/>
              </a:lnSpc>
            </a:pPr>
            <a:r>
              <a:rPr lang="en-US" sz="6200">
                <a:solidFill>
                  <a:srgbClr val="000000"/>
                </a:solidFill>
                <a:latin typeface="Gill Sans MT 1"/>
              </a:rPr>
              <a:t>But where there is a vision, the people flourish.</a:t>
            </a:r>
          </a:p>
          <a:p>
            <a:pPr algn="ctr">
              <a:lnSpc>
                <a:spcPts val="8680"/>
              </a:lnSpc>
            </a:pPr>
            <a:endParaRPr lang="en-US" sz="6200">
              <a:solidFill>
                <a:srgbClr val="000000"/>
              </a:solidFill>
              <a:latin typeface="Gill Sans MT 1"/>
            </a:endParaRPr>
          </a:p>
        </p:txBody>
      </p:sp>
      <p:sp>
        <p:nvSpPr>
          <p:cNvPr id="5" name="Freeform 5"/>
          <p:cNvSpPr/>
          <p:nvPr/>
        </p:nvSpPr>
        <p:spPr>
          <a:xfrm>
            <a:off x="14908941"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1427"/>
    </mc:Choice>
    <mc:Fallback xmlns="">
      <p:transition spd="slow" advTm="3142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338115" y="3026340"/>
            <a:ext cx="13921185" cy="2675323"/>
          </a:xfrm>
          <a:prstGeom prst="rect">
            <a:avLst/>
          </a:prstGeom>
        </p:spPr>
        <p:txBody>
          <a:bodyPr lIns="0" tIns="0" rIns="0" bIns="0" rtlCol="0" anchor="t">
            <a:spAutoFit/>
          </a:bodyPr>
          <a:lstStyle/>
          <a:p>
            <a:pPr algn="ctr">
              <a:lnSpc>
                <a:spcPts val="10742"/>
              </a:lnSpc>
            </a:pPr>
            <a:r>
              <a:rPr lang="en-US" sz="7672">
                <a:solidFill>
                  <a:srgbClr val="000000"/>
                </a:solidFill>
                <a:latin typeface="Gill Sans MT 1"/>
              </a:rPr>
              <a:t>What do we need for a strong </a:t>
            </a:r>
          </a:p>
          <a:p>
            <a:pPr algn="ctr">
              <a:lnSpc>
                <a:spcPts val="10742"/>
              </a:lnSpc>
            </a:pPr>
            <a:r>
              <a:rPr lang="en-US" sz="7672">
                <a:solidFill>
                  <a:srgbClr val="000000"/>
                </a:solidFill>
                <a:latin typeface="Gill Sans MT 1"/>
              </a:rPr>
              <a:t>and compelling vision?</a:t>
            </a:r>
          </a:p>
        </p:txBody>
      </p:sp>
      <p:sp>
        <p:nvSpPr>
          <p:cNvPr id="5" name="Freeform 5"/>
          <p:cNvSpPr/>
          <p:nvPr/>
        </p:nvSpPr>
        <p:spPr>
          <a:xfrm>
            <a:off x="14817231"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9478"/>
    </mc:Choice>
    <mc:Fallback xmlns="">
      <p:transition spd="slow" advTm="94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76573"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2323306" y="1762760"/>
            <a:ext cx="15179555" cy="3745833"/>
          </a:xfrm>
          <a:prstGeom prst="rect">
            <a:avLst/>
          </a:prstGeom>
        </p:spPr>
        <p:txBody>
          <a:bodyPr lIns="0" tIns="0" rIns="0" bIns="0" rtlCol="0" anchor="t">
            <a:spAutoFit/>
          </a:bodyPr>
          <a:lstStyle/>
          <a:p>
            <a:pPr algn="ctr">
              <a:lnSpc>
                <a:spcPts val="9970"/>
              </a:lnSpc>
            </a:pPr>
            <a:r>
              <a:rPr lang="en-US" sz="7121">
                <a:solidFill>
                  <a:srgbClr val="000000"/>
                </a:solidFill>
                <a:latin typeface="Gill Sans MT 1"/>
              </a:rPr>
              <a:t>For a strong and compelling vision, </a:t>
            </a:r>
          </a:p>
          <a:p>
            <a:pPr algn="ctr">
              <a:lnSpc>
                <a:spcPts val="9970"/>
              </a:lnSpc>
            </a:pPr>
            <a:r>
              <a:rPr lang="en-US" sz="7121">
                <a:solidFill>
                  <a:srgbClr val="000000"/>
                </a:solidFill>
                <a:latin typeface="Gill Sans MT 1"/>
              </a:rPr>
              <a:t>we need it to be connected </a:t>
            </a:r>
          </a:p>
          <a:p>
            <a:pPr algn="ctr">
              <a:lnSpc>
                <a:spcPts val="9970"/>
              </a:lnSpc>
            </a:pPr>
            <a:r>
              <a:rPr lang="en-US" sz="7121">
                <a:solidFill>
                  <a:srgbClr val="000000"/>
                </a:solidFill>
                <a:latin typeface="Gill Sans MT 1"/>
              </a:rPr>
              <a:t>to a strong and compelling purpose.</a:t>
            </a:r>
          </a:p>
        </p:txBody>
      </p:sp>
    </p:spTree>
  </p:cSld>
  <p:clrMapOvr>
    <a:masterClrMapping/>
  </p:clrMapOvr>
  <mc:AlternateContent xmlns:mc="http://schemas.openxmlformats.org/markup-compatibility/2006" xmlns:p14="http://schemas.microsoft.com/office/powerpoint/2010/main">
    <mc:Choice Requires="p14">
      <p:transition spd="slow" p14:dur="2000" advTm="54572"/>
    </mc:Choice>
    <mc:Fallback xmlns="">
      <p:transition spd="slow" advTm="545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6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3" name="Online Media 2" title="2024 Climate Hope Cards Art Contest (Video Slide Show)">
            <a:hlinkClick r:id="" action="ppaction://media"/>
            <a:extLst>
              <a:ext uri="{FF2B5EF4-FFF2-40B4-BE49-F238E27FC236}">
                <a16:creationId xmlns:a16="http://schemas.microsoft.com/office/drawing/2014/main" id="{8C2DD97A-43C7-4291-94AE-35B45E71F39F}"/>
              </a:ext>
            </a:extLst>
          </p:cNvPr>
          <p:cNvPicPr>
            <a:picLocks noRot="1" noChangeAspect="1"/>
          </p:cNvPicPr>
          <p:nvPr>
            <a:videoFile r:link="rId1"/>
          </p:nvPr>
        </p:nvPicPr>
        <p:blipFill>
          <a:blip r:embed="rId4"/>
          <a:stretch>
            <a:fillRect/>
          </a:stretch>
        </p:blipFill>
        <p:spPr>
          <a:xfrm>
            <a:off x="0" y="-19050"/>
            <a:ext cx="18288000" cy="10325100"/>
          </a:xfrm>
          <a:prstGeom prst="rect">
            <a:avLst/>
          </a:prstGeom>
        </p:spPr>
      </p:pic>
    </p:spTree>
    <p:extLst>
      <p:ext uri="{BB962C8B-B14F-4D97-AF65-F5344CB8AC3E}">
        <p14:creationId xmlns:p14="http://schemas.microsoft.com/office/powerpoint/2010/main" val="1211468414"/>
      </p:ext>
    </p:extLst>
  </p:cSld>
  <p:clrMapOvr>
    <a:masterClrMapping/>
  </p:clrMapOvr>
  <mc:AlternateContent xmlns:mc="http://schemas.openxmlformats.org/markup-compatibility/2006" xmlns:p14="http://schemas.microsoft.com/office/powerpoint/2010/main">
    <mc:Choice Requires="p14">
      <p:transition spd="slow" p14:dur="2000" advTm="414278"/>
    </mc:Choice>
    <mc:Fallback xmlns="">
      <p:transition spd="slow" advTm="414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E180D4A7-C9FB-4DFB-919C-405C955672EB}">
      <p14:showEvtLst xmlns:p14="http://schemas.microsoft.com/office/powerpoint/2010/main">
        <p14:seekEvt time="19358" objId="2" seek="667"/>
        <p14:seekEvt time="19513" objId="2" seek="115409"/>
        <p14:seekEvt time="19568" objId="2" seek="114742"/>
        <p14:seekEvt time="19616" objId="2" seek="113853"/>
        <p14:seekEvt time="19690" objId="2" seek="112741"/>
        <p14:seekEvt time="19739" objId="2" seek="111407"/>
        <p14:seekEvt time="19806" objId="2" seek="110962"/>
        <p14:seekEvt time="19853" objId="2" seek="109850"/>
        <p14:seekEvt time="19924" objId="2" seek="109628"/>
        <p14:seekEvt time="20006" objId="2" seek="109183"/>
        <p14:playEvt time="21304" objId="2"/>
        <p14:pauseEvt time="405906" objId="2"/>
        <p14:stopEvt time="414278"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634790" y="1799905"/>
            <a:ext cx="15322441" cy="3893545"/>
          </a:xfrm>
          <a:prstGeom prst="rect">
            <a:avLst/>
          </a:prstGeom>
        </p:spPr>
        <p:txBody>
          <a:bodyPr lIns="0" tIns="0" rIns="0" bIns="0" rtlCol="0" anchor="t">
            <a:spAutoFit/>
          </a:bodyPr>
          <a:lstStyle/>
          <a:p>
            <a:pPr algn="ctr">
              <a:lnSpc>
                <a:spcPts val="10352"/>
              </a:lnSpc>
            </a:pPr>
            <a:r>
              <a:rPr lang="en-US" sz="7394">
                <a:solidFill>
                  <a:srgbClr val="000000"/>
                </a:solidFill>
                <a:latin typeface="Gill Sans MT 1"/>
              </a:rPr>
              <a:t>For a strong and compelling vision,</a:t>
            </a:r>
          </a:p>
          <a:p>
            <a:pPr algn="ctr">
              <a:lnSpc>
                <a:spcPts val="10352"/>
              </a:lnSpc>
            </a:pPr>
            <a:r>
              <a:rPr lang="en-US" sz="7394">
                <a:solidFill>
                  <a:srgbClr val="000000"/>
                </a:solidFill>
                <a:latin typeface="Gill Sans MT 1"/>
              </a:rPr>
              <a:t>we need a vehicle that can get us </a:t>
            </a:r>
          </a:p>
          <a:p>
            <a:pPr algn="ctr">
              <a:lnSpc>
                <a:spcPts val="10352"/>
              </a:lnSpc>
            </a:pPr>
            <a:r>
              <a:rPr lang="en-US" sz="7394">
                <a:solidFill>
                  <a:srgbClr val="000000"/>
                </a:solidFill>
                <a:latin typeface="Gill Sans MT 1"/>
              </a:rPr>
              <a:t>to our destination. </a:t>
            </a:r>
          </a:p>
        </p:txBody>
      </p:sp>
      <p:sp>
        <p:nvSpPr>
          <p:cNvPr id="5" name="Freeform 5"/>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9614"/>
    </mc:Choice>
    <mc:Fallback xmlns="">
      <p:transition spd="slow" advTm="7961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539</TotalTime>
  <Words>2481</Words>
  <Application>Microsoft Office PowerPoint</Application>
  <PresentationFormat>Custom</PresentationFormat>
  <Paragraphs>155</Paragraphs>
  <Slides>25</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Radley</vt:lpstr>
      <vt:lpstr>Aptos</vt:lpstr>
      <vt:lpstr>Gill Sans MT 2</vt:lpstr>
      <vt:lpstr>Gill Sans MT 1</vt:lpstr>
      <vt:lpstr>Symbol</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Plymouth Presentation</dc:title>
  <dc:creator>Brooks Berndt</dc:creator>
  <cp:lastModifiedBy>Brooks Berndt</cp:lastModifiedBy>
  <cp:revision>5</cp:revision>
  <dcterms:created xsi:type="dcterms:W3CDTF">2006-08-16T00:00:00Z</dcterms:created>
  <dcterms:modified xsi:type="dcterms:W3CDTF">2024-08-07T14:37:55Z</dcterms:modified>
  <dc:identifier>DAGGi1zhnbU</dc:identifier>
</cp:coreProperties>
</file>